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pict" ContentType="image/pict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vml" ContentType="application/vnd.openxmlformats-officedocument.vmlDrawing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2" r:id="rId2"/>
    <p:sldId id="263" r:id="rId3"/>
    <p:sldId id="268" r:id="rId4"/>
    <p:sldId id="260" r:id="rId5"/>
    <p:sldId id="257" r:id="rId6"/>
    <p:sldId id="261" r:id="rId7"/>
    <p:sldId id="259" r:id="rId8"/>
    <p:sldId id="274" r:id="rId9"/>
    <p:sldId id="275" r:id="rId10"/>
    <p:sldId id="276" r:id="rId11"/>
    <p:sldId id="264" r:id="rId12"/>
    <p:sldId id="278" r:id="rId13"/>
    <p:sldId id="279" r:id="rId14"/>
    <p:sldId id="265" r:id="rId15"/>
    <p:sldId id="266" r:id="rId16"/>
    <p:sldId id="280" r:id="rId17"/>
    <p:sldId id="277" r:id="rId18"/>
    <p:sldId id="269" r:id="rId19"/>
    <p:sldId id="281" r:id="rId20"/>
    <p:sldId id="270" r:id="rId21"/>
    <p:sldId id="271" r:id="rId22"/>
    <p:sldId id="272" r:id="rId23"/>
    <p:sldId id="273" r:id="rId24"/>
    <p:sldId id="282" r:id="rId25"/>
    <p:sldId id="283" r:id="rId26"/>
    <p:sldId id="26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6FC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85077" autoAdjust="0"/>
  </p:normalViewPr>
  <p:slideViewPr>
    <p:cSldViewPr snapToGrid="0" snapToObjects="1" showGuides="1">
      <p:cViewPr varScale="1">
        <p:scale>
          <a:sx n="127" d="100"/>
          <a:sy n="127" d="100"/>
        </p:scale>
        <p:origin x="-880" y="-104"/>
      </p:cViewPr>
      <p:guideLst>
        <p:guide orient="horz" pos="306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presProps" Target="presProps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notesMaster" Target="notesMasters/notesMaster1.xml"/><Relationship Id="rId26" Type="http://schemas.openxmlformats.org/officeDocument/2006/relationships/slide" Target="slides/slide25.xml"/><Relationship Id="rId30" Type="http://schemas.openxmlformats.org/officeDocument/2006/relationships/printerSettings" Target="printerSettings/printerSettings1.bin"/><Relationship Id="rId11" Type="http://schemas.openxmlformats.org/officeDocument/2006/relationships/slide" Target="slides/slide10.xml"/><Relationship Id="rId29" Type="http://schemas.openxmlformats.org/officeDocument/2006/relationships/handoutMaster" Target="handoutMasters/handout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Versatility_of_ELAN.pptx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7630E-B896-D747-B3A0-CE600CC5F00D}" type="datetime1">
              <a:rPr lang="en-US"/>
              <a:pPr/>
              <a:t>4/28/10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naomi.nagy@utoronto.ca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60B66-7206-9B47-91C1-C41A8CD2B066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Versatility_of_ELAN.pptx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E91CA-4010-9745-AEDB-8F185D9590BF}" type="datetime1">
              <a:rPr lang="en-US"/>
              <a:pPr/>
              <a:t>4/28/10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naomi.nagy@utoronto.ca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24247-039C-4648-AB2B-8D34BA358229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3" Type="http://schemas.openxmlformats.org/officeDocument/2006/relationships/hyperlink" Target="http://individual.utoronto.ca/ngn/research/heritage_lgs.htm" TargetMode="Externa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3" Type="http://schemas.openxmlformats.org/officeDocument/2006/relationships/hyperlink" Target="http://www.phon.ucl.ac.uk/home/wells/fonts.htm" TargetMode="Externa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There’s lots of info you can use at:</a:t>
            </a:r>
          </a:p>
          <a:p>
            <a:r>
              <a:rPr lang="en-US" sz="1200" u="sng" kern="120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http://individual.utoronto.ca/ngn/research/heritage_lgs.htm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&gt; Software</a:t>
            </a:r>
          </a:p>
          <a:p>
            <a:r>
              <a:rPr lang="en-US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Note: use Command+Enter or Command+Return (not Control) in Mac (contra what the manual says)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4247-039C-4648-AB2B-8D34BA358229}" type="slidenum">
              <a:rPr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77A4BA9-8009-0E46-AC67-DED1C66F1AAF}" type="datetime1">
              <a:rPr lang="en-US"/>
              <a:pPr/>
              <a:t>4/28/10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naomi.nagy@utoronto.ca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Versatility_of_ELAN.pptx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can easily cut up or paste together files using Audacity (http://audacity.sourceforge.net/download). Either select the relevant portion and choose “Export selection as .wav” from the File menu or copy and paste relevant sections, one following another, into a new Audacity file. “Export as .wav” is the final step for any new file you create. </a:t>
            </a:r>
          </a:p>
          <a:p>
            <a:r>
              <a:rPr lang="en-US">
                <a:latin typeface="Cooper Black" charset="0"/>
                <a:ea typeface="ＭＳ Ｐゴシック" charset="-128"/>
                <a:cs typeface="ＭＳ Ｐゴシック" charset="-128"/>
              </a:rPr>
              <a:t>2)</a:t>
            </a:r>
            <a:r>
              <a:rPr lang="en-US" baseline="0">
                <a:latin typeface="Cooper Black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>
                <a:latin typeface="Cooper Black" charset="0"/>
                <a:ea typeface="ＭＳ Ｐゴシック" charset="-128"/>
                <a:cs typeface="ＭＳ Ｐゴシック" charset="-128"/>
              </a:rPr>
              <a:t>Miriam</a:t>
            </a:r>
            <a:r>
              <a:rPr lang="en-US" baseline="0">
                <a:latin typeface="Cooper Black" charset="0"/>
                <a:ea typeface="ＭＳ Ｐゴシック" charset="-128"/>
                <a:cs typeface="ＭＳ Ｐゴシック" charset="-128"/>
              </a:rPr>
              <a:t> Meyerhoff</a:t>
            </a:r>
            <a:r>
              <a:rPr lang="en-US">
                <a:latin typeface="Cooper Black" charset="0"/>
                <a:ea typeface="ＭＳ Ｐゴシック" charset="-128"/>
                <a:cs typeface="ＭＳ Ｐゴシック" charset="-128"/>
              </a:rPr>
              <a:t> &amp; Sandy Nicholson have created a tool called align.html to help w/ importing (older) text files and getting them time-aligned with</a:t>
            </a:r>
            <a:r>
              <a:rPr lang="en-US" baseline="0">
                <a:latin typeface="Cooper Black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>
                <a:latin typeface="Cooper Black" charset="0"/>
                <a:ea typeface="ＭＳ Ｐゴシック" charset="-128"/>
                <a:cs typeface="ＭＳ Ｐゴシック" charset="-128"/>
              </a:rPr>
              <a:t>their .wav file in a</a:t>
            </a:r>
            <a:r>
              <a:rPr lang="en-US" baseline="0">
                <a:latin typeface="Cooper Black" charset="0"/>
                <a:ea typeface="ＭＳ Ｐゴシック" charset="-128"/>
                <a:cs typeface="ＭＳ Ｐゴシック" charset="-128"/>
              </a:rPr>
              <a:t> format that can be imorted to  ELAN</a:t>
            </a:r>
            <a:r>
              <a:rPr lang="en-US">
                <a:latin typeface="Cooper Black" charset="0"/>
                <a:ea typeface="ＭＳ Ｐゴシック" charset="-128"/>
                <a:cs typeface="ＭＳ Ｐゴシック" charset="-128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062280-C540-624B-8B2F-16D45875EACA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800C0B3-A12E-D24E-90CC-050BF72F52A2}" type="datetime1">
              <a:rPr lang="en-US"/>
              <a:pPr/>
              <a:t>4/28/10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naomi.nagy@utoronto.ca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Versatility_of_ELAN.pptx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from HLVC_Transcribing_Guidelines.doc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Note: 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can easily cut up or paste together files using Audacity (http://audacity.sourceforge.net/download). Either select the relevant portion and choose “Export selection as .wav” from the File menu or copy and paste relevant sections, one following another, into a new Audacity file. “Export as .wav” is the final step for any new file you create.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4247-039C-4648-AB2B-8D34BA358229}" type="slidenum">
              <a:rPr/>
              <a:pPr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9554E8-01FB-8F4E-925F-E23D9138F495}" type="datetime1">
              <a:rPr lang="en-US"/>
              <a:pPr/>
              <a:t>4/28/10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naomi.nagy@utoronto.ca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Versatility_of_ELAN.pptx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see ELAN_annotation_tips.doc for more on segmenting and creating tiers.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4247-039C-4648-AB2B-8D34BA358229}" type="slidenum">
              <a:rPr/>
              <a:pPr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B7428A4-14B4-6C48-8250-98F0003B12D1}" type="datetime1">
              <a:rPr lang="en-US"/>
              <a:pPr/>
              <a:t>4/28/10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naomi.nagy@utoronto.ca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Versatility_of_ELAN.pptx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oper Black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1E9B29-F921-A64E-8492-380F83793127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93587C3-58C7-B248-BDF5-9F44A2685A76}" type="datetime1">
              <a:rPr lang="en-US"/>
              <a:pPr/>
              <a:t>4/28/10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naomi.nagy@utoronto.ca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Versatility_of_ELAN.pptx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4247-039C-4648-AB2B-8D34BA358229}" type="slidenum">
              <a:rPr/>
              <a:pPr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CE160CE-9684-774F-BE55-9DC611799C9B}" type="datetime1">
              <a:rPr lang="en-US"/>
              <a:pPr/>
              <a:t>4/28/10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naomi.nagy@utoronto.ca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Versatility_of_ELAN.pptx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See: Exporting_from_ELAN.doc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SAMPA fonts for Mac : </a:t>
            </a:r>
            <a:r>
              <a:rPr lang="en-US" sz="1200" u="sng" kern="120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http://www.phon.ucl.ac.uk/home/wells/fonts.htm</a:t>
            </a:r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4247-039C-4648-AB2B-8D34BA358229}" type="slidenum">
              <a:rPr/>
              <a:pPr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03875DF-3262-0C48-B99A-61D7D92D97C2}" type="datetime1">
              <a:rPr lang="en-US"/>
              <a:pPr/>
              <a:t>4/28/10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naomi.nagy@utoronto.ca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Versatility_of_ELAN.pptx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4247-039C-4648-AB2B-8D34BA358229}" type="slidenum">
              <a:rPr/>
              <a:pPr/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5555DDA-9E4B-5040-848C-717148AAA68D}" type="datetime1">
              <a:rPr lang="en-US"/>
              <a:pPr/>
              <a:t>4/28/10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naomi.nagy@utoronto.ca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Versatility_of_ELAN.pptx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685E-FF14-6E42-A886-6E2BEF7611D3}" type="datetime1">
              <a:t>4/28/10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Introducing ELAN April 29,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08B8-2FC3-7A47-B7FA-0FD586F5B389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347A-6E71-574C-AA0E-937B91733807}" type="datetime1">
              <a:t>4/28/10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Introducing ELAN April 29,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08B8-2FC3-7A47-B7FA-0FD586F5B389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B60B3-28FE-8843-A3C4-DFD313EF9C76}" type="datetime1">
              <a:t>4/28/10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Introducing ELAN April 29,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08B8-2FC3-7A47-B7FA-0FD586F5B389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9AA1-A533-CD4F-B29B-3D7841A214B1}" type="datetime1">
              <a:t>4/28/10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Introducing ELAN April 29,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08B8-2FC3-7A47-B7FA-0FD586F5B389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8D07-742A-4C42-ABA2-EB914E6B2A76}" type="datetime1">
              <a:t>4/28/10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Introducing ELAN April 29,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08B8-2FC3-7A47-B7FA-0FD586F5B389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080D-E0EB-8747-B013-15916CB9BCB6}" type="datetime1">
              <a:t>4/28/10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Introducing ELAN April 29, 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08B8-2FC3-7A47-B7FA-0FD586F5B389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ABE9-0C51-2F43-B6E5-30880FA1A926}" type="datetime1">
              <a:t>4/28/10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Introducing ELAN April 29, 2010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08B8-2FC3-7A47-B7FA-0FD586F5B389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94F1-BF90-1343-B655-5D428C0E02CC}" type="datetime1">
              <a:t>4/28/10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Introducing ELAN April 29,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08B8-2FC3-7A47-B7FA-0FD586F5B389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07E4-C960-E24B-BC98-C563AE2D1A0D}" type="datetime1">
              <a:t>4/28/10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Introducing ELAN April 29, 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08B8-2FC3-7A47-B7FA-0FD586F5B389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B1F5-B03B-644C-B3C9-DAF19D22D0AD}" type="datetime1">
              <a:t>4/28/10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Introducing ELAN April 29, 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08B8-2FC3-7A47-B7FA-0FD586F5B389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5502-D0E5-B242-B109-238E11C3B89B}" type="datetime1">
              <a:t>4/28/10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Introducing ELAN April 29, 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08B8-2FC3-7A47-B7FA-0FD586F5B389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1E9CE-403B-8748-B95D-4983E9FF8F86}" type="datetime1">
              <a:t>4/28/10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Introducing ELAN April 29,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708B8-2FC3-7A47-B7FA-0FD586F5B389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!OLE_LINK1" TargetMode="Externa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!OLE_LINK1" TargetMode="Externa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3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4" Type="http://schemas.openxmlformats.org/officeDocument/2006/relationships/image" Target="../media/image4.png"/><Relationship Id="rId10" Type="http://schemas.openxmlformats.org/officeDocument/2006/relationships/image" Target="../media/image10.png"/><Relationship Id="rId5" Type="http://schemas.openxmlformats.org/officeDocument/2006/relationships/image" Target="../media/image5.png"/><Relationship Id="rId7" Type="http://schemas.openxmlformats.org/officeDocument/2006/relationships/image" Target="../media/image7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9" Type="http://schemas.openxmlformats.org/officeDocument/2006/relationships/image" Target="../media/image9.png"/><Relationship Id="rId3" Type="http://schemas.openxmlformats.org/officeDocument/2006/relationships/image" Target="../media/image3.png"/><Relationship Id="rId6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65385" y="0"/>
            <a:ext cx="7263631" cy="6858000"/>
            <a:chOff x="865385" y="0"/>
            <a:chExt cx="7263631" cy="6858000"/>
          </a:xfrm>
        </p:grpSpPr>
        <p:pic>
          <p:nvPicPr>
            <p:cNvPr id="4" name="Picture 3" descr="elan_homepage.tif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4984" y="0"/>
              <a:ext cx="7114032" cy="6858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65385" y="966469"/>
              <a:ext cx="5204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/>
                <a:t>L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816" y="5201884"/>
            <a:ext cx="4489184" cy="1470025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FF0000"/>
                </a:solidFill>
              </a:rPr>
              <a:t>Introducing ELAN for Sociolinguistics</a:t>
            </a:r>
            <a:br>
              <a:rPr lang="en-US" b="1">
                <a:solidFill>
                  <a:srgbClr val="FF0000"/>
                </a:solidFill>
              </a:rPr>
            </a:b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3621" y="2454410"/>
            <a:ext cx="2585203" cy="644079"/>
          </a:xfrm>
          <a:solidFill>
            <a:srgbClr val="FFFF00"/>
          </a:solidFill>
        </p:spPr>
        <p:txBody>
          <a:bodyPr>
            <a:normAutofit fontScale="62500" lnSpcReduction="20000"/>
          </a:bodyPr>
          <a:lstStyle/>
          <a:p>
            <a:r>
              <a:rPr lang="en-US" b="1">
                <a:solidFill>
                  <a:srgbClr val="3366FF"/>
                </a:solidFill>
              </a:rPr>
              <a:t>Naomi.Nagy</a:t>
            </a:r>
          </a:p>
          <a:p>
            <a:r>
              <a:rPr lang="en-US" b="1">
                <a:solidFill>
                  <a:srgbClr val="3366FF"/>
                </a:solidFill>
              </a:rPr>
              <a:t>@utoronto.ca</a:t>
            </a:r>
          </a:p>
        </p:txBody>
      </p:sp>
      <p:sp>
        <p:nvSpPr>
          <p:cNvPr id="5" name="Oval 4"/>
          <p:cNvSpPr/>
          <p:nvPr/>
        </p:nvSpPr>
        <p:spPr>
          <a:xfrm>
            <a:off x="1880703" y="0"/>
            <a:ext cx="2527957" cy="402963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08B8-2FC3-7A47-B7FA-0FD586F5B389}" type="slidenum">
              <a:rPr lang="en-US"/>
              <a:pPr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Introducing ELAN April 29,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oper Black"/>
                <a:cs typeface="Cooper Black"/>
              </a:rPr>
              <a:t>Navigating around in ELAN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/>
              <a:t>You have “bookmarks” to help see where you are in the transcription and for doing text searches.</a:t>
            </a:r>
          </a:p>
          <a:p>
            <a:r>
              <a:rPr lang="en-US" sz="2000"/>
              <a:t>Clicking on an annotation in “Grid” or “Text” will take you to that part of the wave.  </a:t>
            </a:r>
          </a:p>
          <a:p>
            <a:r>
              <a:rPr lang="en-US" sz="2000"/>
              <a:t>You may find the Shortcut Keys (section 7.2. of the ELAN manual) helpful.</a:t>
            </a:r>
          </a:p>
          <a:p>
            <a:pPr lvl="1">
              <a:buNone/>
            </a:pPr>
            <a:endParaRPr lang="en-US" sz="16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Introducing ELAN April 29,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08B8-2FC3-7A47-B7FA-0FD586F5B389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Content Placeholder 6" descr="ELAN_Daisy_poster_smaller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37173" r="-37173"/>
          <a:stretch>
            <a:fillRect/>
          </a:stretch>
        </p:blipFill>
        <p:spPr>
          <a:xfrm>
            <a:off x="-555625" y="1006475"/>
            <a:ext cx="10639425" cy="58515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Introducing ELAN April 29,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19E1F5-6564-A34F-8CCA-37E6DB95EB55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59400" y="5856496"/>
            <a:ext cx="37338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kern="0" dirty="0">
                <a:latin typeface="Arial"/>
                <a:ea typeface="ＭＳ Ｐゴシック" pitchFamily="-111" charset="-128"/>
                <a:cs typeface="Arial"/>
              </a:rPr>
              <a:t>Initial transcription is broad.</a:t>
            </a:r>
          </a:p>
          <a:p>
            <a:pPr algn="ctr">
              <a:defRPr/>
            </a:pPr>
            <a:r>
              <a:rPr lang="en-US" kern="0" dirty="0">
                <a:latin typeface="Arial"/>
                <a:ea typeface="ＭＳ Ｐゴシック" pitchFamily="-111" charset="-128"/>
                <a:cs typeface="Arial"/>
              </a:rPr>
              <a:t>Add more tiers for details.</a:t>
            </a:r>
            <a:endParaRPr lang="en-US" dirty="0">
              <a:latin typeface="Arial"/>
              <a:ea typeface="ＭＳ Ｐゴシック" pitchFamily="-111" charset="-128"/>
              <a:cs typeface="Arial"/>
            </a:endParaRPr>
          </a:p>
        </p:txBody>
      </p:sp>
      <p:sp>
        <p:nvSpPr>
          <p:cNvPr id="5735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64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>
                <a:solidFill>
                  <a:srgbClr val="222268"/>
                </a:solidFill>
                <a:latin typeface="Cooper Black" charset="0"/>
                <a:ea typeface="Cooper Black" charset="0"/>
                <a:cs typeface="Cooper Black" charset="0"/>
              </a:rPr>
              <a:t>Time-aligned Transcription</a:t>
            </a:r>
            <a:endParaRPr lang="en-US" sz="3200">
              <a:latin typeface="Cooper Black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Oval 6"/>
          <p:cNvSpPr/>
          <p:nvPr/>
        </p:nvSpPr>
        <p:spPr>
          <a:xfrm>
            <a:off x="2106962" y="1500751"/>
            <a:ext cx="1017238" cy="317467"/>
          </a:xfrm>
          <a:prstGeom prst="ellipse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Cooper Black"/>
                <a:cs typeface="Cooper Black"/>
              </a:rPr>
              <a:t>What ELAN can look like</a:t>
            </a:r>
            <a:endParaRPr lang="en-US">
              <a:latin typeface="Cooper Black"/>
              <a:cs typeface="Cooper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152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/>
              <a:t>Top window with “Controls” selected (instead of “Grid)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Introducing ELAN April 29,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08B8-2FC3-7A47-B7FA-0FD586F5B389}" type="slidenum">
              <a:rPr lang="en-US"/>
              <a:pPr/>
              <a:t>12</a:t>
            </a:fld>
            <a:endParaRPr lang="en-US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457200" y="2215444"/>
          <a:ext cx="7620822" cy="4140906"/>
        </p:xfrm>
        <a:graphic>
          <a:graphicData uri="http://schemas.openxmlformats.org/presentationml/2006/ole">
            <p:oleObj spid="_x0000_s41986" name="Document" r:id="rId3" imgW="4978400" imgH="2705100" progId="Word.Document.12">
              <p:link updateAutomatic="1"/>
            </p:oleObj>
          </a:graphicData>
        </a:graphic>
      </p:graphicFrame>
      <p:sp>
        <p:nvSpPr>
          <p:cNvPr id="7" name="Oval 6"/>
          <p:cNvSpPr/>
          <p:nvPr/>
        </p:nvSpPr>
        <p:spPr>
          <a:xfrm>
            <a:off x="5267851" y="2518866"/>
            <a:ext cx="1017238" cy="317467"/>
          </a:xfrm>
          <a:prstGeom prst="ellipse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251"/>
          </a:xfrm>
        </p:spPr>
        <p:txBody>
          <a:bodyPr>
            <a:normAutofit/>
          </a:bodyPr>
          <a:lstStyle/>
          <a:p>
            <a:r>
              <a:rPr lang="en-US" sz="3600">
                <a:latin typeface="Cooper Black"/>
                <a:cs typeface="Cooper Black"/>
              </a:rPr>
              <a:t>Top window with “Text” selected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Introducing ELAN April 29,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08B8-2FC3-7A47-B7FA-0FD586F5B389}" type="slidenum">
              <a:rPr lang="en-US"/>
              <a:pPr/>
              <a:t>13</a:t>
            </a:fld>
            <a:endParaRPr lang="en-US"/>
          </a:p>
        </p:txBody>
      </p:sp>
      <p:pic>
        <p:nvPicPr>
          <p:cNvPr id="8" name="Picture 7" descr="ELAN text window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52346"/>
            <a:ext cx="8229600" cy="572091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615581" y="1368778"/>
            <a:ext cx="1017238" cy="317467"/>
          </a:xfrm>
          <a:prstGeom prst="ellipse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Cooper Black" charset="0"/>
                <a:ea typeface="ＭＳ Ｐゴシック" charset="-128"/>
                <a:cs typeface="ＭＳ Ｐゴシック" charset="-128"/>
              </a:rPr>
              <a:t>Coding &amp; Extracting </a:t>
            </a:r>
          </a:p>
        </p:txBody>
      </p:sp>
      <p:sp>
        <p:nvSpPr>
          <p:cNvPr id="58372" name="Content Placeholder 2"/>
          <p:cNvSpPr>
            <a:spLocks noGrp="1"/>
          </p:cNvSpPr>
          <p:nvPr>
            <p:ph idx="1"/>
          </p:nvPr>
        </p:nvSpPr>
        <p:spPr>
          <a:xfrm>
            <a:off x="438150" y="1830388"/>
            <a:ext cx="5372100" cy="4525962"/>
          </a:xfrm>
        </p:spPr>
        <p:txBody>
          <a:bodyPr/>
          <a:lstStyle/>
          <a:p>
            <a:r>
              <a:rPr lang="en-US" sz="2000">
                <a:latin typeface="Calibri" charset="0"/>
                <a:ea typeface="Calibri" charset="0"/>
                <a:cs typeface="Calibri" charset="0"/>
              </a:rPr>
              <a:t>Linguistic and stylistic factors can be coded directly in ELAN, each on their own tier. </a:t>
            </a:r>
          </a:p>
          <a:p>
            <a:r>
              <a:rPr lang="en-US" sz="2000">
                <a:latin typeface="Calibri" charset="0"/>
                <a:ea typeface="Calibri" charset="0"/>
                <a:cs typeface="Calibri" charset="0"/>
              </a:rPr>
              <a:t>Exportable data file for analysis</a:t>
            </a:r>
          </a:p>
          <a:p>
            <a:r>
              <a:rPr lang="en-US" sz="2000">
                <a:latin typeface="Calibri" charset="0"/>
                <a:ea typeface="Calibri" charset="0"/>
                <a:cs typeface="Calibri" charset="0"/>
              </a:rPr>
              <a:t>Advantages: </a:t>
            </a:r>
          </a:p>
          <a:p>
            <a:pPr lvl="1"/>
            <a:r>
              <a:rPr lang="en-US" sz="2000">
                <a:latin typeface="Calibri" charset="0"/>
                <a:ea typeface="Calibri" charset="0"/>
                <a:cs typeface="Calibri" charset="0"/>
              </a:rPr>
              <a:t>See all the context you need, and hear it, as you code each factor.</a:t>
            </a:r>
          </a:p>
          <a:p>
            <a:pPr lvl="1"/>
            <a:r>
              <a:rPr lang="en-US" sz="2000">
                <a:latin typeface="Calibri" charset="0"/>
                <a:ea typeface="Calibri" charset="0"/>
                <a:cs typeface="Calibri" charset="0"/>
              </a:rPr>
              <a:t>From ELAN, create a .txt file for multivariate analysis using R or Goldvarb.</a:t>
            </a:r>
          </a:p>
          <a:p>
            <a:pPr lvl="1"/>
            <a:r>
              <a:rPr lang="en-US" sz="2000">
                <a:latin typeface="Calibri" charset="0"/>
                <a:ea typeface="Calibri" charset="0"/>
                <a:cs typeface="Calibri" charset="0"/>
              </a:rPr>
              <a:t>Can (repeatedly) revise codes in ELAN and quickly recreate the data file.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Introducing ELAN April 29,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DA315-45A2-194C-AEBC-266691C7122A}" type="slidenum">
              <a:rPr lang="en-US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6019800" y="1892300"/>
          <a:ext cx="2667000" cy="3848100"/>
        </p:xfrm>
        <a:graphic>
          <a:graphicData uri="http://schemas.openxmlformats.org/presentationml/2006/ole">
            <p:oleObj spid="_x0000_s22530" name="Document" r:id="rId3" imgW="1778000" imgH="256540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Content Placeholder 5" descr="extract&amp;code.tiff"/>
          <p:cNvPicPr>
            <a:picLocks noGrp="1" noChangeAspect="1"/>
          </p:cNvPicPr>
          <p:nvPr>
            <p:ph idx="1"/>
          </p:nvPr>
        </p:nvPicPr>
        <p:blipFill>
          <a:blip r:embed="rId3"/>
          <a:srcRect l="-7806" r="-7806"/>
          <a:stretch>
            <a:fillRect/>
          </a:stretch>
        </p:blipFill>
        <p:spPr>
          <a:xfrm>
            <a:off x="-682625" y="838200"/>
            <a:ext cx="10369550" cy="5702300"/>
          </a:xfrm>
        </p:spPr>
      </p:pic>
      <p:sp>
        <p:nvSpPr>
          <p:cNvPr id="59395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766762"/>
          </a:xfrm>
        </p:spPr>
        <p:txBody>
          <a:bodyPr/>
          <a:lstStyle/>
          <a:p>
            <a:r>
              <a:rPr lang="en-US" sz="4000">
                <a:latin typeface="Cooper Black" charset="0"/>
                <a:ea typeface="ＭＳ Ｐゴシック" charset="-128"/>
                <a:cs typeface="ＭＳ Ｐゴシック" charset="-128"/>
              </a:rPr>
              <a:t>One tier for each variable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Introducing ELAN April 29,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5DA0C5-B3F7-8344-8ECC-DCFD117AE2AF}" type="slidenum">
              <a:rPr lang="en-US"/>
              <a:pPr>
                <a:defRPr/>
              </a:pPr>
              <a:t>15</a:t>
            </a:fld>
            <a:endParaRPr lang="en-U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6891338" y="1520825"/>
            <a:ext cx="469900" cy="1231900"/>
            <a:chOff x="6528594" y="1575594"/>
            <a:chExt cx="469900" cy="1231900"/>
          </a:xfrm>
        </p:grpSpPr>
        <p:cxnSp>
          <p:nvCxnSpPr>
            <p:cNvPr id="8" name="Straight Connector 7"/>
            <p:cNvCxnSpPr/>
            <p:nvPr/>
          </p:nvCxnSpPr>
          <p:spPr>
            <a:xfrm rot="5400000">
              <a:off x="5937250" y="2190750"/>
              <a:ext cx="12319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6592094" y="1829594"/>
              <a:ext cx="215900" cy="127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6656387" y="2122489"/>
              <a:ext cx="365125" cy="111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553994" y="1702594"/>
              <a:ext cx="152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706394" y="1943894"/>
              <a:ext cx="152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566694" y="2451894"/>
              <a:ext cx="152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528594" y="2782094"/>
              <a:ext cx="152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46094" y="2134394"/>
              <a:ext cx="152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833394" y="2299494"/>
              <a:ext cx="152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719094" y="1842294"/>
              <a:ext cx="152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6624637" y="2547939"/>
              <a:ext cx="174625" cy="111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706394" y="2629694"/>
              <a:ext cx="152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7234238" y="1789113"/>
            <a:ext cx="563562" cy="290512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oper Black"/>
                <a:cs typeface="Cooper Black"/>
              </a:rPr>
              <a:t>Making daughter tiers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/>
              <a:t>Choose “Add new linguistic type” from the Type menu.</a:t>
            </a:r>
          </a:p>
          <a:p>
            <a:r>
              <a:rPr lang="en-US"/>
              <a:t>I named my types </a:t>
            </a:r>
          </a:p>
          <a:p>
            <a:pPr lvl="1"/>
            <a:r>
              <a:rPr lang="en-US">
                <a:solidFill>
                  <a:srgbClr val="008000"/>
                </a:solidFill>
              </a:rPr>
              <a:t>Transcription 	</a:t>
            </a:r>
            <a:r>
              <a:rPr lang="en-US"/>
              <a:t>(IPA-SAMPA font)	EX: </a:t>
            </a:r>
            <a:r>
              <a:rPr lang="en-US">
                <a:solidFill>
                  <a:srgbClr val="FF0000"/>
                </a:solidFill>
                <a:latin typeface="IPAPhon"/>
                <a:cs typeface="IPAPhon"/>
              </a:rPr>
              <a:t>s</a:t>
            </a:r>
            <a:r>
              <a:rPr lang="en-US">
                <a:solidFill>
                  <a:srgbClr val="FF0000"/>
                </a:solidFill>
                <a:latin typeface="IPAPhon"/>
                <a:cs typeface="IPAPhon"/>
              </a:rPr>
              <a:t>´</a:t>
            </a:r>
            <a:r>
              <a:rPr lang="en-US">
                <a:solidFill>
                  <a:srgbClr val="FF0000"/>
                </a:solidFill>
                <a:latin typeface="IPAPhon"/>
                <a:cs typeface="IPAPhon"/>
              </a:rPr>
              <a:t>t ike s\ vat\</a:t>
            </a:r>
          </a:p>
          <a:p>
            <a:pPr lvl="1"/>
            <a:r>
              <a:rPr lang="en-US">
                <a:solidFill>
                  <a:srgbClr val="008000"/>
                </a:solidFill>
              </a:rPr>
              <a:t>Translation 		</a:t>
            </a:r>
            <a:r>
              <a:rPr lang="en-US"/>
              <a:t>(English font)		EX: </a:t>
            </a:r>
            <a:r>
              <a:rPr lang="en-US">
                <a:solidFill>
                  <a:srgbClr val="FF0000"/>
                </a:solidFill>
              </a:rPr>
              <a:t>this here REFL see</a:t>
            </a:r>
          </a:p>
          <a:p>
            <a:pPr lvl="1"/>
            <a:r>
              <a:rPr lang="en-US">
                <a:solidFill>
                  <a:srgbClr val="008000"/>
                </a:solidFill>
              </a:rPr>
              <a:t>Code 			</a:t>
            </a:r>
            <a:r>
              <a:rPr lang="en-US"/>
              <a:t>(English font)		EX: </a:t>
            </a:r>
            <a:r>
              <a:rPr lang="en-US">
                <a:solidFill>
                  <a:srgbClr val="FF0000"/>
                </a:solidFill>
              </a:rPr>
              <a:t>strong + refl </a:t>
            </a:r>
            <a:r>
              <a:rPr lang="en-US"/>
              <a:t>or </a:t>
            </a:r>
            <a:r>
              <a:rPr lang="en-US">
                <a:solidFill>
                  <a:srgbClr val="FF0000"/>
                </a:solidFill>
              </a:rPr>
              <a:t>S</a:t>
            </a:r>
          </a:p>
          <a:p>
            <a:r>
              <a:rPr lang="en-US"/>
              <a:t>For </a:t>
            </a:r>
            <a:r>
              <a:rPr lang="en-US">
                <a:solidFill>
                  <a:srgbClr val="FF6600"/>
                </a:solidFill>
              </a:rPr>
              <a:t>Stereotype</a:t>
            </a:r>
            <a:r>
              <a:rPr lang="en-US"/>
              <a:t>, choose “Symbolic Association” (same size segments) OR “Included in” (smaller segments)</a:t>
            </a:r>
          </a:p>
          <a:p>
            <a:r>
              <a:rPr lang="en-US"/>
              <a:t>Click “Add” for each, then “Close.”</a:t>
            </a:r>
          </a:p>
          <a:p>
            <a:endParaRPr lang="en-US"/>
          </a:p>
          <a:p>
            <a:r>
              <a:rPr lang="en-US"/>
              <a:t>Choose “Add New Tier” from the Tier menu.</a:t>
            </a:r>
          </a:p>
          <a:p>
            <a:r>
              <a:rPr lang="en-US"/>
              <a:t>Type a new name for the new tier (e.g., “</a:t>
            </a:r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(prodrop) – F1F75A</a:t>
            </a:r>
            <a:r>
              <a:rPr lang="en-US"/>
              <a:t>”)</a:t>
            </a:r>
          </a:p>
          <a:p>
            <a:r>
              <a:rPr lang="en-US"/>
              <a:t>For Parent Tier, select “</a:t>
            </a:r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F1F75A</a:t>
            </a:r>
            <a:r>
              <a:rPr lang="en-US"/>
              <a:t>” (the transcription tier)</a:t>
            </a:r>
          </a:p>
          <a:p>
            <a:r>
              <a:rPr lang="en-US"/>
              <a:t>For “Linguistic Type” choose “</a:t>
            </a:r>
            <a:r>
              <a:rPr lang="en-US">
                <a:solidFill>
                  <a:srgbClr val="008000"/>
                </a:solidFill>
              </a:rPr>
              <a:t>Code</a:t>
            </a:r>
            <a:r>
              <a:rPr lang="en-US"/>
              <a:t>.”</a:t>
            </a:r>
          </a:p>
          <a:p>
            <a:r>
              <a:rPr lang="en-US"/>
              <a:t>Repeat for each daughter tier you need to create.</a:t>
            </a:r>
          </a:p>
          <a:p>
            <a:r>
              <a:rPr lang="en-US"/>
              <a:t>Click Close.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Introducing ELAN April 29,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08B8-2FC3-7A47-B7FA-0FD586F5B389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oper Black"/>
                <a:cs typeface="Cooper Black"/>
              </a:rPr>
              <a:t>Templates to save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56" y="2308562"/>
            <a:ext cx="2667000" cy="3134283"/>
          </a:xfrm>
        </p:spPr>
        <p:txBody>
          <a:bodyPr>
            <a:normAutofit fontScale="92500"/>
          </a:bodyPr>
          <a:lstStyle/>
          <a:p>
            <a:r>
              <a:rPr lang="en-US" sz="2000"/>
              <a:t>This will be called a </a:t>
            </a:r>
            <a:r>
              <a:rPr lang="en-US" sz="2000">
                <a:latin typeface="Courier New"/>
                <a:cs typeface="Courier New"/>
              </a:rPr>
              <a:t>.etf</a:t>
            </a:r>
            <a:r>
              <a:rPr lang="en-US" sz="2000"/>
              <a:t> file</a:t>
            </a:r>
          </a:p>
          <a:p>
            <a:r>
              <a:rPr lang="en-US" sz="2000"/>
              <a:t>You can select it to open at the same time as you select the audio .</a:t>
            </a:r>
            <a:r>
              <a:rPr lang="en-US" sz="2000">
                <a:latin typeface="Courier New"/>
                <a:cs typeface="Courier New"/>
              </a:rPr>
              <a:t>wav</a:t>
            </a:r>
            <a:r>
              <a:rPr lang="en-US" sz="2000"/>
              <a:t> (or video) file to link to a particular .</a:t>
            </a:r>
            <a:r>
              <a:rPr lang="en-US" sz="2000">
                <a:latin typeface="Courier New"/>
                <a:cs typeface="Courier New"/>
              </a:rPr>
              <a:t>eaf </a:t>
            </a:r>
            <a:r>
              <a:rPr lang="en-US" sz="2000"/>
              <a:t>file – at the “</a:t>
            </a:r>
            <a:r>
              <a:rPr lang="en-US" sz="2000">
                <a:solidFill>
                  <a:srgbClr val="FF0000"/>
                </a:solidFill>
              </a:rPr>
              <a:t>New</a:t>
            </a:r>
            <a:r>
              <a:rPr lang="en-US" sz="2000"/>
              <a:t>” step, or </a:t>
            </a:r>
            <a:r>
              <a:rPr lang="en-US" sz="2000">
                <a:solidFill>
                  <a:srgbClr val="FF0000"/>
                </a:solidFill>
              </a:rPr>
              <a:t>Edit &gt; Linked Files</a:t>
            </a:r>
            <a:r>
              <a:rPr lang="en-US" sz="2000"/>
              <a:t>.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Introducing ELAN April 29,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08B8-2FC3-7A47-B7FA-0FD586F5B389}" type="slidenum">
              <a:rPr lang="en-US"/>
              <a:pPr/>
              <a:t>17</a:t>
            </a:fld>
            <a:endParaRPr lang="en-US"/>
          </a:p>
        </p:txBody>
      </p:sp>
      <p:pic>
        <p:nvPicPr>
          <p:cNvPr id="6" name="Picture 5" descr="template_window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756" y="2308561"/>
            <a:ext cx="6291061" cy="36154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417638"/>
            <a:ext cx="7458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buFont typeface="Arial"/>
              <a:buChar char="•"/>
            </a:pPr>
            <a:r>
              <a:rPr lang="en-US" sz="2000"/>
              <a:t>If you set up lots of tiers, you might want to save the template to use with your future speakers.</a:t>
            </a:r>
          </a:p>
        </p:txBody>
      </p:sp>
      <p:sp>
        <p:nvSpPr>
          <p:cNvPr id="8" name="Oval 7"/>
          <p:cNvSpPr/>
          <p:nvPr/>
        </p:nvSpPr>
        <p:spPr>
          <a:xfrm>
            <a:off x="6304908" y="4167198"/>
            <a:ext cx="1017238" cy="317467"/>
          </a:xfrm>
          <a:prstGeom prst="ellipse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511181" y="2234587"/>
            <a:ext cx="1017238" cy="31746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8568"/>
          </a:xfrm>
        </p:spPr>
        <p:txBody>
          <a:bodyPr>
            <a:normAutofit fontScale="90000"/>
          </a:bodyPr>
          <a:lstStyle/>
          <a:p>
            <a:r>
              <a:rPr lang="en-US" sz="3600">
                <a:latin typeface="Cooper Black"/>
                <a:cs typeface="Cooper Black"/>
              </a:rPr>
              <a:t>Export the data for </a:t>
            </a:r>
            <a:br>
              <a:rPr lang="en-US" sz="3600">
                <a:latin typeface="Cooper Black"/>
                <a:cs typeface="Cooper Black"/>
              </a:rPr>
            </a:br>
            <a:r>
              <a:rPr lang="en-US" sz="3600">
                <a:latin typeface="Cooper Black"/>
                <a:cs typeface="Cooper Black"/>
              </a:rPr>
              <a:t>Goldvarb/Rbrul analysis</a:t>
            </a:r>
          </a:p>
        </p:txBody>
      </p:sp>
      <p:pic>
        <p:nvPicPr>
          <p:cNvPr id="6" name="Content Placeholder 5" descr="code tiers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27712" b="-27712"/>
          <a:stretch>
            <a:fillRect/>
          </a:stretch>
        </p:blipFill>
        <p:spPr>
          <a:xfrm>
            <a:off x="21955" y="2228624"/>
            <a:ext cx="9122045" cy="501677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Introducing ELAN April 29,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08B8-2FC3-7A47-B7FA-0FD586F5B389}" type="slidenum">
              <a:rPr lang="en-US"/>
              <a:pPr/>
              <a:t>18</a:t>
            </a:fld>
            <a:endParaRPr lang="en-US"/>
          </a:p>
        </p:txBody>
      </p:sp>
      <p:pic>
        <p:nvPicPr>
          <p:cNvPr id="7" name="Picture 6" descr="code_grid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526" y="968568"/>
            <a:ext cx="5943600" cy="27686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449526" y="1566959"/>
            <a:ext cx="1674674" cy="467479"/>
          </a:xfrm>
          <a:prstGeom prst="ellipse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944"/>
            <a:ext cx="8229600" cy="810967"/>
          </a:xfrm>
        </p:spPr>
        <p:txBody>
          <a:bodyPr/>
          <a:lstStyle/>
          <a:p>
            <a:r>
              <a:rPr lang="en-US">
                <a:latin typeface="Cooper Black"/>
                <a:cs typeface="Cooper Black"/>
              </a:rPr>
              <a:t>Export settings</a:t>
            </a:r>
          </a:p>
        </p:txBody>
      </p:sp>
      <p:pic>
        <p:nvPicPr>
          <p:cNvPr id="6" name="Content Placeholder 5" descr="export window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42948" r="-42948"/>
          <a:stretch>
            <a:fillRect/>
          </a:stretch>
        </p:blipFill>
        <p:spPr>
          <a:xfrm>
            <a:off x="-570206" y="1013911"/>
            <a:ext cx="9714206" cy="534243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Introducing ELAN April 29,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08B8-2FC3-7A47-B7FA-0FD586F5B389}" type="slidenum">
              <a:rPr lang="en-US"/>
              <a:pPr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395" y="1372368"/>
            <a:ext cx="1567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File menu </a:t>
            </a:r>
          </a:p>
          <a:p>
            <a:r>
              <a:rPr lang="en-US"/>
              <a:t>&gt; Export As…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oper Black" charset="0"/>
                <a:ea typeface="ＭＳ Ｐゴシック" charset="-128"/>
                <a:cs typeface="ＭＳ Ｐゴシック" charset="-128"/>
              </a:rPr>
              <a:t>HLVC Languages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Introducing ELAN April 29,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02539-B7CB-0749-BDA5-7F4C14857507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9701" name="TextBox 99"/>
          <p:cNvSpPr txBox="1">
            <a:spLocks noChangeArrowheads="1"/>
          </p:cNvSpPr>
          <p:nvPr/>
        </p:nvSpPr>
        <p:spPr bwMode="auto">
          <a:xfrm>
            <a:off x="838200" y="1641475"/>
            <a:ext cx="4797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Cooper Black" charset="0"/>
            </a:endParaRPr>
          </a:p>
        </p:txBody>
      </p:sp>
      <p:pic>
        <p:nvPicPr>
          <p:cNvPr id="29702" name="Picture 13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675" y="1641475"/>
            <a:ext cx="8234363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416475" y="4900316"/>
            <a:ext cx="67079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•"/>
            </a:pPr>
            <a:r>
              <a:rPr lang="en-US" sz="2000"/>
              <a:t>6 languages * 3 generations * 3 age groups * …</a:t>
            </a:r>
          </a:p>
          <a:p>
            <a:pPr>
              <a:buFontTx/>
              <a:buChar char="•"/>
            </a:pPr>
            <a:r>
              <a:rPr lang="en-US" sz="2000"/>
              <a:t>Unknown set of variables to be compared ( 3 so far)</a:t>
            </a:r>
          </a:p>
          <a:p>
            <a:pPr>
              <a:buFontTx/>
              <a:buChar char="•"/>
            </a:pPr>
            <a:r>
              <a:rPr lang="en-US" sz="2000"/>
              <a:t>~20  RAs have prepared files </a:t>
            </a:r>
          </a:p>
          <a:p>
            <a:pPr>
              <a:buFontTx/>
              <a:buChar char="•"/>
            </a:pPr>
            <a:r>
              <a:rPr lang="en-US" sz="2000"/>
              <a:t>~14 students have used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428"/>
            <a:ext cx="8229600" cy="749517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ooper Black"/>
                <a:cs typeface="Cooper Black"/>
              </a:rPr>
              <a:t>(Almost) Ready for ’varbing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6812"/>
            <a:ext cx="8229600" cy="5219538"/>
          </a:xfrm>
        </p:spPr>
        <p:txBody>
          <a:bodyPr>
            <a:normAutofit fontScale="62500" lnSpcReduction="20000"/>
          </a:bodyPr>
          <a:lstStyle/>
          <a:p>
            <a:r>
              <a:rPr lang="en-US"/>
              <a:t>Open the file in Word or Excel or Goldvarb or R…</a:t>
            </a:r>
          </a:p>
          <a:p>
            <a:r>
              <a:rPr lang="en-US"/>
              <a:t>File &gt; Export as… &gt; Tab delimited Text. Make sure the filename ends in “.</a:t>
            </a:r>
            <a:r>
              <a:rPr lang="en-US">
                <a:latin typeface="Courier New"/>
                <a:cs typeface="Courier New"/>
              </a:rPr>
              <a:t>txt</a:t>
            </a:r>
            <a:r>
              <a:rPr lang="en-US"/>
              <a:t>”</a:t>
            </a:r>
          </a:p>
          <a:p>
            <a:r>
              <a:rPr lang="en-US"/>
              <a:t>Select all the tiers that have labels or transcriptions in them. </a:t>
            </a:r>
          </a:p>
          <a:p>
            <a:r>
              <a:rPr lang="en-US"/>
              <a:t>Select: √ Separate column for each tier</a:t>
            </a:r>
          </a:p>
          <a:p>
            <a:r>
              <a:rPr lang="en-US"/>
              <a:t>Save as a .</a:t>
            </a:r>
            <a:r>
              <a:rPr lang="en-US">
                <a:latin typeface="Courier New"/>
                <a:cs typeface="Courier New"/>
              </a:rPr>
              <a:t>txt </a:t>
            </a:r>
            <a:r>
              <a:rPr lang="en-US"/>
              <a:t>file, making sure that “UTF-8” encoding is selected.</a:t>
            </a:r>
          </a:p>
          <a:p>
            <a:endParaRPr lang="en-US"/>
          </a:p>
          <a:p>
            <a:r>
              <a:rPr lang="en-US" b="1">
                <a:solidFill>
                  <a:srgbClr val="FF0000"/>
                </a:solidFill>
              </a:rPr>
              <a:t>If you have “funny characters,” follow these steps.</a:t>
            </a:r>
          </a:p>
          <a:p>
            <a:r>
              <a:rPr lang="en-US">
                <a:solidFill>
                  <a:srgbClr val="FF0000"/>
                </a:solidFill>
              </a:rPr>
              <a:t>Open the file in a browser</a:t>
            </a:r>
            <a:r>
              <a:rPr lang="en-US"/>
              <a:t> (Mozilla Firefox or Safari). </a:t>
            </a:r>
          </a:p>
          <a:p>
            <a:r>
              <a:rPr lang="en-US"/>
              <a:t>In Safari, choose </a:t>
            </a:r>
            <a:r>
              <a:rPr lang="en-US">
                <a:solidFill>
                  <a:srgbClr val="FF0000"/>
                </a:solidFill>
              </a:rPr>
              <a:t>View &gt; Text Encoding &gt; Unicode (UTF-8) </a:t>
            </a:r>
          </a:p>
          <a:p>
            <a:r>
              <a:rPr lang="en-US"/>
              <a:t>In Firefox, choose </a:t>
            </a:r>
            <a:r>
              <a:rPr lang="en-US">
                <a:solidFill>
                  <a:srgbClr val="FF0000"/>
                </a:solidFill>
              </a:rPr>
              <a:t>View &gt; Character Encoding &gt; Unicode (UTF-8)</a:t>
            </a:r>
          </a:p>
          <a:p>
            <a:r>
              <a:rPr lang="en-US"/>
              <a:t>(For Korean, you can choose Character Encoding &gt; Automatic. I’m not sure how this works with other languages.)</a:t>
            </a:r>
          </a:p>
          <a:p>
            <a:r>
              <a:rPr lang="en-US"/>
              <a:t>You should now see the file with the annotations appearing correctly (as they looked in ELAN). </a:t>
            </a:r>
          </a:p>
          <a:p>
            <a:r>
              <a:rPr lang="en-US">
                <a:solidFill>
                  <a:srgbClr val="FF0000"/>
                </a:solidFill>
              </a:rPr>
              <a:t>Select All, then Copy. Open a new Word or Excel document and Paste.</a:t>
            </a:r>
            <a:r>
              <a:rPr lang="en-US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Introducing ELAN April 29,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08B8-2FC3-7A47-B7FA-0FD586F5B389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oper Black"/>
                <a:cs typeface="Cooper Black"/>
              </a:rPr>
              <a:t>(Unsorted) coding file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599" cy="411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774"/>
                <a:gridCol w="2155036"/>
                <a:gridCol w="1620905"/>
                <a:gridCol w="1056692"/>
                <a:gridCol w="1162453"/>
                <a:gridCol w="1147739"/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Courier"/>
                        </a:rPr>
                        <a:t>Begin Time - hh:mm:ss.ms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Courier"/>
                        </a:rPr>
                        <a:t>F1F75A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Courier"/>
                        </a:rPr>
                        <a:t>F1F75A -translation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latin typeface="Courier"/>
                        </a:rPr>
                        <a:t>(prodrop)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latin typeface="Courier"/>
                        </a:rPr>
                        <a:t>grm. person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latin typeface="Courier"/>
                        </a:rPr>
                        <a:t>clause type</a:t>
                      </a:r>
                    </a:p>
                  </a:txBody>
                  <a:tcPr marL="12700" marR="12700" marT="12700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Courier"/>
                        </a:rPr>
                        <a:t>…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Courier"/>
                        </a:rPr>
                        <a:t> 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Courier"/>
                        </a:rPr>
                        <a:t> 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latin typeface="Courier"/>
                        </a:rPr>
                        <a:t> 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latin typeface="Courier"/>
                        </a:rPr>
                        <a:t> 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latin typeface="Courier"/>
                        </a:rPr>
                        <a:t> </a:t>
                      </a:r>
                    </a:p>
                  </a:txBody>
                  <a:tcPr marL="12700" marR="12700" marT="12700" marB="0"/>
                </a:tc>
              </a:tr>
              <a:tr h="370840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latin typeface="Courier"/>
                        </a:rPr>
                        <a:t>10:59.5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Courier"/>
                        </a:rPr>
                        <a:t>si kwatra si fata la m bitʃikl</a:t>
                      </a:r>
                      <a:r>
                        <a:rPr lang="en-US" sz="1200" b="0" i="0" u="none" strike="noStrike">
                          <a:latin typeface="Microsoft Sans Serif"/>
                        </a:rPr>
                        <a:t>ɛ</a:t>
                      </a:r>
                      <a:r>
                        <a:rPr lang="en-US" sz="1200" b="0" i="0" u="none" strike="noStrike">
                          <a:latin typeface="Courier"/>
                        </a:rPr>
                        <a:t>t  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Courier"/>
                        </a:rPr>
                        <a:t>this boy goes+refl. by bicycle.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latin typeface="Courier"/>
                        </a:rPr>
                        <a:t>reflex.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latin typeface="Courier"/>
                        </a:rPr>
                        <a:t>3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latin typeface="Courier"/>
                        </a:rPr>
                        <a:t>main</a:t>
                      </a:r>
                    </a:p>
                  </a:txBody>
                  <a:tcPr marL="12700" marR="12700" marT="12700" marB="0"/>
                </a:tc>
              </a:tr>
              <a:tr h="370840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latin typeface="Courier"/>
                        </a:rPr>
                        <a:t>11:01.9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Courier"/>
                        </a:rPr>
                        <a:t>e la dinɡe dinɡje la koriirə 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Courier"/>
                        </a:rPr>
                        <a:t>and there behind, behind the bus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latin typeface="Courier"/>
                        </a:rPr>
                        <a:t> 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latin typeface="Courier"/>
                        </a:rPr>
                        <a:t> 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latin typeface="Courier"/>
                        </a:rPr>
                        <a:t> </a:t>
                      </a:r>
                    </a:p>
                  </a:txBody>
                  <a:tcPr marL="12700" marR="12700" marT="12700" marB="0"/>
                </a:tc>
              </a:tr>
              <a:tr h="370840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latin typeface="Courier"/>
                        </a:rPr>
                        <a:t>11:05.8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Courier"/>
                        </a:rPr>
                        <a:t>i v</a:t>
                      </a:r>
                      <a:r>
                        <a:rPr lang="en-US" sz="1200" b="0" i="0" u="none" strike="noStrike">
                          <a:latin typeface="Microsoft Sans Serif"/>
                        </a:rPr>
                        <a:t>ɛ</a:t>
                      </a:r>
                      <a:r>
                        <a:rPr lang="en-US" sz="1200" b="0" i="0" u="none" strike="noStrike">
                          <a:latin typeface="Courier"/>
                        </a:rPr>
                        <a:t>n apre a la koriər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Courier"/>
                        </a:rPr>
                        <a:t>he comes after the bus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latin typeface="Courier"/>
                        </a:rPr>
                        <a:t>weak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latin typeface="Courier"/>
                        </a:rPr>
                        <a:t>3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latin typeface="Courier"/>
                        </a:rPr>
                        <a:t>m</a:t>
                      </a:r>
                    </a:p>
                  </a:txBody>
                  <a:tcPr marL="12700" marR="12700" marT="12700" marB="0"/>
                </a:tc>
              </a:tr>
              <a:tr h="370840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latin typeface="Courier"/>
                        </a:rPr>
                        <a:t>11:08.7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Courier"/>
                        </a:rPr>
                        <a:t> e ʃet ike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Courier"/>
                        </a:rPr>
                        <a:t>and this here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latin typeface="Courier"/>
                        </a:rPr>
                        <a:t> 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latin typeface="Courier"/>
                        </a:rPr>
                        <a:t> 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latin typeface="Courier"/>
                        </a:rPr>
                        <a:t> </a:t>
                      </a:r>
                    </a:p>
                  </a:txBody>
                  <a:tcPr marL="12700" marR="12700" marT="12700" marB="0"/>
                </a:tc>
              </a:tr>
              <a:tr h="370840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latin typeface="Courier"/>
                        </a:rPr>
                        <a:t>11:09.8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Courier"/>
                        </a:rPr>
                        <a:t> sum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Courier"/>
                        </a:rPr>
                        <a:t>are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latin typeface="Courier"/>
                        </a:rPr>
                        <a:t> 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latin typeface="Courier"/>
                        </a:rPr>
                        <a:t> 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latin typeface="Courier"/>
                        </a:rPr>
                        <a:t> </a:t>
                      </a:r>
                    </a:p>
                  </a:txBody>
                  <a:tcPr marL="12700" marR="12700" marT="12700" marB="0"/>
                </a:tc>
              </a:tr>
              <a:tr h="370840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latin typeface="Courier"/>
                        </a:rPr>
                        <a:t>11:11.4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Courier"/>
                        </a:rPr>
                        <a:t>sum biaran sum bai fors</a:t>
                      </a:r>
                      <a:r>
                        <a:rPr lang="en-US" sz="1200" b="0" i="0" u="none" strike="noStrike">
                          <a:latin typeface="Microsoft Sans Serif"/>
                        </a:rPr>
                        <a:t>ɛ</a:t>
                      </a:r>
                      <a:r>
                        <a:rPr lang="en-US" sz="1200" b="0" i="0" u="none" strike="noStrike">
                          <a:latin typeface="Courier"/>
                        </a:rPr>
                        <a:t> e la fa da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Courier"/>
                        </a:rPr>
                        <a:t>the grandfather, the father, maybe, is the (?)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latin typeface="Courier"/>
                        </a:rPr>
                        <a:t> 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latin typeface="Courier"/>
                        </a:rPr>
                        <a:t> 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latin typeface="Courier"/>
                        </a:rPr>
                        <a:t> </a:t>
                      </a:r>
                    </a:p>
                  </a:txBody>
                  <a:tcPr marL="12700" marR="12700" marT="12700" marB="0"/>
                </a:tc>
              </a:tr>
              <a:tr h="370840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latin typeface="Courier"/>
                        </a:rPr>
                        <a:t>11:14.2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Courier"/>
                        </a:rPr>
                        <a:t>e la la peɡorə k  i ʎ</a:t>
                      </a:r>
                      <a:r>
                        <a:rPr lang="en-US" sz="1200" b="0" i="0" u="none" strike="noStrike">
                          <a:latin typeface="Microsoft Sans Serif"/>
                        </a:rPr>
                        <a:t>ɛ</a:t>
                      </a:r>
                      <a:r>
                        <a:rPr lang="en-US" sz="1200" b="0" i="0" u="none" strike="noStrike">
                          <a:latin typeface="Courier"/>
                        </a:rPr>
                        <a:t>stə anda dəri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latin typeface="Courier"/>
                        </a:rPr>
                        <a:t>and the the sheep that it went behind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latin typeface="Courier"/>
                        </a:rPr>
                        <a:t>w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latin typeface="Courier"/>
                        </a:rPr>
                        <a:t>3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latin typeface="Courier"/>
                        </a:rPr>
                        <a:t>relative clause (r)</a:t>
                      </a:r>
                    </a:p>
                  </a:txBody>
                  <a:tcPr marL="12700" marR="12700" marT="12700" marB="0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Introducing ELAN April 29,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08B8-2FC3-7A47-B7FA-0FD586F5B389}" type="slidenum">
              <a:rPr lang="en-US"/>
              <a:pPr/>
              <a:t>21</a:t>
            </a:fld>
            <a:endParaRPr lang="en-US"/>
          </a:p>
        </p:txBody>
      </p:sp>
      <p:sp>
        <p:nvSpPr>
          <p:cNvPr id="7" name="Left Arrow 6"/>
          <p:cNvSpPr/>
          <p:nvPr/>
        </p:nvSpPr>
        <p:spPr>
          <a:xfrm rot="4139907">
            <a:off x="4991157" y="4535665"/>
            <a:ext cx="2487490" cy="100255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dependent</a:t>
            </a:r>
          </a:p>
          <a:p>
            <a:pPr algn="ctr"/>
            <a:r>
              <a:rPr lang="en-US"/>
              <a:t>variable</a:t>
            </a:r>
          </a:p>
        </p:txBody>
      </p:sp>
      <p:sp>
        <p:nvSpPr>
          <p:cNvPr id="8" name="Left Arrow 7"/>
          <p:cNvSpPr/>
          <p:nvPr/>
        </p:nvSpPr>
        <p:spPr>
          <a:xfrm rot="4139907">
            <a:off x="7206558" y="4528916"/>
            <a:ext cx="2487490" cy="100255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independent</a:t>
            </a:r>
          </a:p>
          <a:p>
            <a:pPr algn="ctr"/>
            <a:r>
              <a:rPr lang="en-US"/>
              <a:t>variable #2</a:t>
            </a:r>
          </a:p>
        </p:txBody>
      </p:sp>
      <p:sp>
        <p:nvSpPr>
          <p:cNvPr id="9" name="Left Arrow 8"/>
          <p:cNvSpPr/>
          <p:nvPr/>
        </p:nvSpPr>
        <p:spPr>
          <a:xfrm rot="4139907">
            <a:off x="6098858" y="4535668"/>
            <a:ext cx="2487490" cy="100255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independent</a:t>
            </a:r>
          </a:p>
          <a:p>
            <a:pPr algn="ctr"/>
            <a:r>
              <a:rPr lang="en-US"/>
              <a:t>variable #1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11294" y="1681035"/>
            <a:ext cx="4324139" cy="646331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Sort rows by dep. variable cell to get rid of "empties"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9926"/>
            <a:ext cx="8229600" cy="73398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ooper Black"/>
                <a:cs typeface="Cooper Black"/>
              </a:rPr>
              <a:t>(Sorted) Coding File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933909"/>
          <a:ext cx="8229600" cy="5278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683"/>
                <a:gridCol w="1245141"/>
                <a:gridCol w="1817905"/>
                <a:gridCol w="1697671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Courier"/>
                        </a:rPr>
                        <a:t>Begin Time - hh:mm:ss.ms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latin typeface="Courier"/>
                        </a:rPr>
                        <a:t>F1F75A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Courier"/>
                        </a:rPr>
                        <a:t>F1F75A -translation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chemeClr val="accent2"/>
                          </a:solidFill>
                          <a:latin typeface="Courier"/>
                        </a:rPr>
                        <a:t>(prodrop)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latin typeface="Courier"/>
                        </a:rPr>
                        <a:t>grm. person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latin typeface="Courier"/>
                        </a:rPr>
                        <a:t>clause type</a:t>
                      </a:r>
                    </a:p>
                  </a:txBody>
                  <a:tcPr marL="12700" marR="12700" marT="12700" marB="0"/>
                </a:tc>
              </a:tr>
              <a:tr h="370840"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latin typeface="Courier"/>
                        </a:rPr>
                        <a:t>13:18.4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Courier"/>
                        </a:rPr>
                        <a:t> anjat la atː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Courier"/>
                        </a:rPr>
                        <a:t>there is the cat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latin typeface="Courier"/>
                        </a:rPr>
                        <a:t>0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latin typeface="Courier"/>
                        </a:rPr>
                        <a:t>expl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latin typeface="Courier"/>
                        </a:rPr>
                        <a:t>m</a:t>
                      </a:r>
                    </a:p>
                  </a:txBody>
                  <a:tcPr marL="12700" marR="12700" marT="12700" marB="0"/>
                </a:tc>
              </a:tr>
              <a:tr h="370840"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latin typeface="Courier"/>
                        </a:rPr>
                        <a:t>13:30.5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Courier"/>
                        </a:rPr>
                        <a:t>o s</a:t>
                      </a:r>
                      <a:r>
                        <a:rPr lang="en-US" sz="1000" b="0" i="0" u="none" strike="noStrike">
                          <a:latin typeface="Microsoft Sans Serif"/>
                        </a:rPr>
                        <a:t>ɛ</a:t>
                      </a:r>
                      <a:r>
                        <a:rPr lang="en-US" sz="1000" b="0" i="0" u="none" strike="noStrike">
                          <a:latin typeface="Courier"/>
                        </a:rPr>
                        <a:t>t i ʎ</a:t>
                      </a:r>
                      <a:r>
                        <a:rPr lang="en-US" sz="1000" b="0" i="0" u="none" strike="noStrike">
                          <a:latin typeface="Microsoft Sans Serif"/>
                        </a:rPr>
                        <a:t>ɛ</a:t>
                      </a:r>
                      <a:r>
                        <a:rPr lang="en-US" sz="1000" b="0" i="0" u="none" strike="noStrike">
                          <a:latin typeface="Courier"/>
                        </a:rPr>
                        <a:t>stə kə sə f</a:t>
                      </a:r>
                      <a:r>
                        <a:rPr lang="en-US" sz="1000" b="0" i="0" u="none" strike="noStrike">
                          <a:latin typeface="Microsoft Sans Serif"/>
                        </a:rPr>
                        <a:t>ɛ</a:t>
                      </a:r>
                      <a:r>
                        <a:rPr lang="en-US" sz="1000" b="0" i="0" u="none" strike="noStrike">
                          <a:latin typeface="Courier"/>
                        </a:rPr>
                        <a:t>tʃə dəʃkund pə dəso la la lu tawula 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Courier"/>
                        </a:rPr>
                        <a:t>expl. this it is that refl. makes hide under the the table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latin typeface="Courier"/>
                        </a:rPr>
                        <a:t>both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latin typeface="Courier"/>
                        </a:rPr>
                        <a:t>3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latin typeface="Courier"/>
                        </a:rPr>
                        <a:t>m</a:t>
                      </a:r>
                    </a:p>
                  </a:txBody>
                  <a:tcPr marL="12700" marR="12700" marT="12700" marB="0"/>
                </a:tc>
              </a:tr>
              <a:tr h="370840"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latin typeface="Courier"/>
                        </a:rPr>
                        <a:t>11:38.8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Courier"/>
                        </a:rPr>
                        <a:t>kə s andə f</a:t>
                      </a:r>
                      <a:r>
                        <a:rPr lang="en-US" sz="1000" b="0" i="0" u="none" strike="noStrike">
                          <a:latin typeface="Microsoft Sans Serif"/>
                        </a:rPr>
                        <a:t>ɛ</a:t>
                      </a:r>
                      <a:r>
                        <a:rPr lang="en-US" sz="1000" b="0" i="0" u="none" strike="noStrike">
                          <a:latin typeface="Courier"/>
                        </a:rPr>
                        <a:t>rmá kə nə tːravərsaː la vi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Courier"/>
                        </a:rPr>
                        <a:t>that has stopped+refl.  so-that they can cross the street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latin typeface="Courier"/>
                        </a:rPr>
                        <a:t>refl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latin typeface="Courier"/>
                        </a:rPr>
                        <a:t>4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latin typeface="Courier"/>
                        </a:rPr>
                        <a:t>rel. clause</a:t>
                      </a:r>
                    </a:p>
                  </a:txBody>
                  <a:tcPr marL="12700" marR="12700" marT="12700" marB="0"/>
                </a:tc>
              </a:tr>
              <a:tr h="370840"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latin typeface="Courier"/>
                        </a:rPr>
                        <a:t>10:59.5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Courier"/>
                        </a:rPr>
                        <a:t>si kwatra si fata la m bitʃikl</a:t>
                      </a:r>
                      <a:r>
                        <a:rPr lang="en-US" sz="1000" b="0" i="0" u="none" strike="noStrike">
                          <a:latin typeface="Microsoft Sans Serif"/>
                        </a:rPr>
                        <a:t>ɛ</a:t>
                      </a:r>
                      <a:r>
                        <a:rPr lang="en-US" sz="1000" b="0" i="0" u="none" strike="noStrike">
                          <a:latin typeface="Courier"/>
                        </a:rPr>
                        <a:t>t  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Courier"/>
                        </a:rPr>
                        <a:t>this boy goes+refl. by bicycle.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latin typeface="Courier"/>
                        </a:rPr>
                        <a:t>reflex.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latin typeface="Courier"/>
                        </a:rPr>
                        <a:t>3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latin typeface="Courier"/>
                        </a:rPr>
                        <a:t>main</a:t>
                      </a:r>
                    </a:p>
                  </a:txBody>
                  <a:tcPr marL="12700" marR="12700" marT="12700" marB="0"/>
                </a:tc>
              </a:tr>
              <a:tr h="370840"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latin typeface="Courier"/>
                        </a:rPr>
                        <a:t>11:36.6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Courier"/>
                        </a:rPr>
                        <a:t> s</a:t>
                      </a:r>
                      <a:r>
                        <a:rPr lang="en-US" sz="1000" b="0" i="0" u="none" strike="noStrike">
                          <a:latin typeface="Microsoft Sans Serif"/>
                        </a:rPr>
                        <a:t>ɛ</a:t>
                      </a:r>
                      <a:r>
                        <a:rPr lang="en-US" sz="1000" b="0" i="0" u="none" strike="noStrike">
                          <a:latin typeface="Courier"/>
                        </a:rPr>
                        <a:t>t e lu stopːə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Courier"/>
                        </a:rPr>
                        <a:t>This is the stop-sign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latin typeface="Courier"/>
                        </a:rPr>
                        <a:t>strong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latin typeface="Courier"/>
                        </a:rPr>
                        <a:t>3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latin typeface="Courier"/>
                        </a:rPr>
                        <a:t>m</a:t>
                      </a:r>
                    </a:p>
                  </a:txBody>
                  <a:tcPr marL="12700" marR="12700" marT="12700" marB="0"/>
                </a:tc>
              </a:tr>
              <a:tr h="370840"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latin typeface="Courier"/>
                        </a:rPr>
                        <a:t>13:37.4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Courier"/>
                        </a:rPr>
                        <a:t> s</a:t>
                      </a:r>
                      <a:r>
                        <a:rPr lang="en-US" sz="1000" b="0" i="0" u="none" strike="noStrike">
                          <a:latin typeface="Microsoft Sans Serif"/>
                        </a:rPr>
                        <a:t>ɛ</a:t>
                      </a:r>
                      <a:r>
                        <a:rPr lang="en-US" sz="1000" b="0" i="0" u="none" strike="noStrike">
                          <a:latin typeface="Courier"/>
                        </a:rPr>
                        <a:t>t ike sə vatə sə rir dəso lu d</a:t>
                      </a:r>
                      <a:r>
                        <a:rPr lang="en-US" sz="1000" b="0" i="0" u="none" strike="noStrike">
                          <a:latin typeface="Microsoft Sans Serif"/>
                        </a:rPr>
                        <a:t>ʒ</a:t>
                      </a:r>
                      <a:r>
                        <a:rPr lang="en-US" sz="1000" b="0" i="0" u="none" strike="noStrike">
                          <a:latin typeface="Courier"/>
                        </a:rPr>
                        <a:t>ariː</a:t>
                      </a:r>
                      <a:r>
                        <a:rPr lang="en-US" sz="1000" b="0" i="0" u="none" strike="noStrike">
                          <a:latin typeface="Microsoft Sans Serif"/>
                        </a:rPr>
                        <a:t>ɛ</a:t>
                      </a:r>
                      <a:endParaRPr lang="en-US" sz="1000" b="0" i="0" u="none" strike="noStrike">
                        <a:latin typeface="Courier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Courier"/>
                        </a:rPr>
                        <a:t>this here refl. (?) under the (?)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latin typeface="Courier"/>
                        </a:rPr>
                        <a:t>strong + refl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latin typeface="Courier"/>
                        </a:rPr>
                        <a:t>3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latin typeface="Courier"/>
                        </a:rPr>
                        <a:t>m</a:t>
                      </a:r>
                    </a:p>
                  </a:txBody>
                  <a:tcPr marL="12700" marR="12700" marT="12700" marB="0"/>
                </a:tc>
              </a:tr>
              <a:tr h="370840"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latin typeface="Courier"/>
                        </a:rPr>
                        <a:t>11:14.2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Courier"/>
                        </a:rPr>
                        <a:t>e la la peɡorə k  i ʎ</a:t>
                      </a:r>
                      <a:r>
                        <a:rPr lang="en-US" sz="1000" b="0" i="0" u="none" strike="noStrike">
                          <a:latin typeface="Microsoft Sans Serif"/>
                        </a:rPr>
                        <a:t>ɛ</a:t>
                      </a:r>
                      <a:r>
                        <a:rPr lang="en-US" sz="1000" b="0" i="0" u="none" strike="noStrike">
                          <a:latin typeface="Courier"/>
                        </a:rPr>
                        <a:t>stə anda dəri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Courier"/>
                        </a:rPr>
                        <a:t>and the the sheep that it went behind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latin typeface="Courier"/>
                        </a:rPr>
                        <a:t>w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latin typeface="Courier"/>
                        </a:rPr>
                        <a:t>3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latin typeface="Courier"/>
                        </a:rPr>
                        <a:t>r</a:t>
                      </a:r>
                    </a:p>
                  </a:txBody>
                  <a:tcPr marL="12700" marR="12700" marT="12700" marB="0"/>
                </a:tc>
              </a:tr>
              <a:tr h="370840"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latin typeface="Courier"/>
                        </a:rPr>
                        <a:t>12:35.7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Courier"/>
                        </a:rPr>
                        <a:t>i tɪndə lo d</a:t>
                      </a:r>
                      <a:r>
                        <a:rPr lang="en-US" sz="1000" b="0" i="0" u="none" strike="noStrike">
                          <a:latin typeface="Microsoft Sans Serif"/>
                        </a:rPr>
                        <a:t>ʒ</a:t>
                      </a:r>
                      <a:r>
                        <a:rPr lang="en-US" sz="1000" b="0" i="0" u="none" strike="noStrike">
                          <a:latin typeface="Courier"/>
                        </a:rPr>
                        <a:t>əlaːtə pə tuːt i tɪndə  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Courier"/>
                        </a:rPr>
                        <a:t>he holds the icecream for everyone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latin typeface="Courier"/>
                        </a:rPr>
                        <a:t>w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latin typeface="Courier"/>
                        </a:rPr>
                        <a:t>3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latin typeface="Courier"/>
                        </a:rPr>
                        <a:t>m</a:t>
                      </a:r>
                    </a:p>
                  </a:txBody>
                  <a:tcPr marL="12700" marR="12700" marT="12700" marB="0"/>
                </a:tc>
              </a:tr>
              <a:tr h="370840"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latin typeface="Courier"/>
                        </a:rPr>
                        <a:t>12:37.8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Courier"/>
                        </a:rPr>
                        <a:t>i tɪndə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Courier"/>
                        </a:rPr>
                        <a:t>he holds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latin typeface="Courier"/>
                        </a:rPr>
                        <a:t>w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latin typeface="Courier"/>
                        </a:rPr>
                        <a:t>3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latin typeface="Courier"/>
                        </a:rPr>
                        <a:t>m</a:t>
                      </a:r>
                    </a:p>
                  </a:txBody>
                  <a:tcPr marL="12700" marR="12700" marT="12700" marB="0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Introducing ELAN April 29,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08B8-2FC3-7A47-B7FA-0FD586F5B389}" type="slidenum">
              <a:rPr lang="en-US"/>
              <a:pPr/>
              <a:t>22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16219" y="5005749"/>
            <a:ext cx="4003581" cy="707886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r>
              <a:rPr lang="en-US" sz="2000"/>
              <a:t>If using Goldvarb, search &amp; replace </a:t>
            </a:r>
          </a:p>
          <a:p>
            <a:r>
              <a:rPr lang="en-US" sz="2000"/>
              <a:t>to create 1-character codes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ooper Black"/>
                <a:cs typeface="Cooper Black"/>
              </a:rPr>
              <a:t>Goldvarbify it in Excel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61868" y="1600200"/>
          <a:ext cx="8703532" cy="2415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949"/>
                <a:gridCol w="902212"/>
                <a:gridCol w="876436"/>
                <a:gridCol w="6031935"/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latin typeface="Courier"/>
                        </a:rPr>
                        <a:t>(pro-drop)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latin typeface="Courier"/>
                        </a:rPr>
                        <a:t>grm. person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latin typeface="Courier"/>
                        </a:rPr>
                        <a:t>clause type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DD0806"/>
                          </a:solidFill>
                          <a:latin typeface="Verdana"/>
                        </a:rPr>
                        <a:t>  ="("&amp;D4&amp;E4&amp;F4&amp;"   "&amp;B4&amp;"   "&amp;$B$3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latin typeface="Courier"/>
                        </a:rPr>
                        <a:t>0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latin typeface="Courier"/>
                        </a:rPr>
                        <a:t>e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latin typeface="Courier"/>
                        </a:rPr>
                        <a:t>m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indent="-457200" algn="l" fontAlgn="b"/>
                      <a:r>
                        <a:rPr lang="en-US" sz="1500" b="0" i="0" u="none" strike="noStrike">
                          <a:latin typeface="Courier New"/>
                          <a:cs typeface="Courier New"/>
                        </a:rPr>
                        <a:t>(0em    anjat la atː   F1F75A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latin typeface="Courier"/>
                        </a:rPr>
                        <a:t>b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latin typeface="Courier"/>
                        </a:rPr>
                        <a:t>3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latin typeface="Courier"/>
                        </a:rPr>
                        <a:t>m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indent="-457200" algn="l" fontAlgn="b"/>
                      <a:r>
                        <a:rPr lang="en-US" sz="1500" b="0" i="0" u="none" strike="noStrike">
                          <a:latin typeface="Courier New"/>
                          <a:cs typeface="Courier New"/>
                        </a:rPr>
                        <a:t>(b3m   o sɛt i ʎɛstə kə sə fɛtʃə dəʃkund …    F1F75A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latin typeface="Courier"/>
                        </a:rPr>
                        <a:t>r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latin typeface="Courier"/>
                        </a:rPr>
                        <a:t>4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latin typeface="Courier"/>
                        </a:rPr>
                        <a:t>r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indent="-457200" algn="l" fontAlgn="b"/>
                      <a:r>
                        <a:rPr lang="en-US" sz="1500" b="0" i="0" u="none" strike="noStrike">
                          <a:latin typeface="Courier New"/>
                          <a:cs typeface="Courier New"/>
                        </a:rPr>
                        <a:t>(r4r   kə s andə fɛrmá kə nə tːravərsaː la vi   F1F75A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latin typeface="Courier"/>
                        </a:rPr>
                        <a:t>r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latin typeface="Courier"/>
                        </a:rPr>
                        <a:t>3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latin typeface="Courier"/>
                        </a:rPr>
                        <a:t>m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indent="-457200" algn="l" fontAlgn="b"/>
                      <a:r>
                        <a:rPr lang="en-US" sz="1500" b="0" i="0" u="none" strike="noStrike">
                          <a:latin typeface="Courier New"/>
                          <a:cs typeface="Courier New"/>
                        </a:rPr>
                        <a:t>(r3m   si kwatra si fata la m bitʃiklɛt     F1F75A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latin typeface="Courier"/>
                        </a:rPr>
                        <a:t>s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latin typeface="Courier"/>
                        </a:rPr>
                        <a:t>3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latin typeface="Courier"/>
                        </a:rPr>
                        <a:t>m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indent="-457200" algn="l" fontAlgn="b"/>
                      <a:r>
                        <a:rPr lang="en-US" sz="1500" b="0" i="0" u="none" strike="noStrike">
                          <a:latin typeface="Courier New"/>
                          <a:cs typeface="Courier New"/>
                        </a:rPr>
                        <a:t>(s3m    sɛt e lu stopːə   F1F75A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Introducing ELAN April 29,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08B8-2FC3-7A47-B7FA-0FD586F5B389}" type="slidenum">
              <a:rPr lang="en-US"/>
              <a:pPr/>
              <a:t>23</a:t>
            </a:fld>
            <a:endParaRPr lang="en-US"/>
          </a:p>
        </p:txBody>
      </p:sp>
      <p:sp>
        <p:nvSpPr>
          <p:cNvPr id="7" name="Left Arrow 6"/>
          <p:cNvSpPr/>
          <p:nvPr/>
        </p:nvSpPr>
        <p:spPr>
          <a:xfrm rot="3375373">
            <a:off x="-14295" y="4658408"/>
            <a:ext cx="2487490" cy="100255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dependent</a:t>
            </a:r>
          </a:p>
          <a:p>
            <a:pPr algn="ctr"/>
            <a:r>
              <a:rPr lang="en-US"/>
              <a:t>variable</a:t>
            </a:r>
          </a:p>
        </p:txBody>
      </p:sp>
      <p:sp>
        <p:nvSpPr>
          <p:cNvPr id="8" name="Left Arrow 7"/>
          <p:cNvSpPr/>
          <p:nvPr/>
        </p:nvSpPr>
        <p:spPr>
          <a:xfrm rot="3090598">
            <a:off x="5219810" y="4525952"/>
            <a:ext cx="2487490" cy="189006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useful extra information in your .tkn file</a:t>
            </a:r>
          </a:p>
        </p:txBody>
      </p:sp>
      <p:sp>
        <p:nvSpPr>
          <p:cNvPr id="9" name="Left Arrow 8"/>
          <p:cNvSpPr/>
          <p:nvPr/>
        </p:nvSpPr>
        <p:spPr>
          <a:xfrm rot="3375373">
            <a:off x="1597902" y="4658408"/>
            <a:ext cx="2487490" cy="100255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independent</a:t>
            </a:r>
          </a:p>
          <a:p>
            <a:pPr algn="ctr"/>
            <a:r>
              <a:rPr lang="en-US"/>
              <a:t>variable #2</a:t>
            </a:r>
          </a:p>
        </p:txBody>
      </p:sp>
      <p:sp>
        <p:nvSpPr>
          <p:cNvPr id="10" name="Left Arrow 9"/>
          <p:cNvSpPr/>
          <p:nvPr/>
        </p:nvSpPr>
        <p:spPr>
          <a:xfrm rot="3375373">
            <a:off x="2771318" y="4658408"/>
            <a:ext cx="2487490" cy="100255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copy 1 column to a Goldvarb .tkn file</a:t>
            </a:r>
          </a:p>
        </p:txBody>
      </p:sp>
      <p:sp>
        <p:nvSpPr>
          <p:cNvPr id="11" name="Left Arrow 10"/>
          <p:cNvSpPr/>
          <p:nvPr/>
        </p:nvSpPr>
        <p:spPr>
          <a:xfrm rot="3375373">
            <a:off x="926000" y="4665155"/>
            <a:ext cx="2487490" cy="100255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independent</a:t>
            </a:r>
          </a:p>
          <a:p>
            <a:pPr algn="ctr"/>
            <a:r>
              <a:rPr lang="en-US"/>
              <a:t>variable #1</a:t>
            </a:r>
          </a:p>
        </p:txBody>
      </p:sp>
      <p:sp>
        <p:nvSpPr>
          <p:cNvPr id="12" name="Left Arrow 11"/>
          <p:cNvSpPr/>
          <p:nvPr/>
        </p:nvSpPr>
        <p:spPr>
          <a:xfrm rot="19843244">
            <a:off x="6733581" y="122445"/>
            <a:ext cx="2487490" cy="189006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formula to create token strings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ooper Black"/>
                <a:cs typeface="Cooper Black"/>
              </a:rPr>
              <a:t>Create spiffy WWW examples</a:t>
            </a:r>
          </a:p>
        </p:txBody>
      </p:sp>
      <p:pic>
        <p:nvPicPr>
          <p:cNvPr id="6" name="Content Placeholder 5" descr="cuped_splashpage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7604" r="-7604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Introducing ELAN April 29,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08B8-2FC3-7A47-B7FA-0FD586F5B389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CuPED turns an .eaf into .html</a:t>
            </a:r>
          </a:p>
        </p:txBody>
      </p:sp>
      <p:pic>
        <p:nvPicPr>
          <p:cNvPr id="6" name="Content Placeholder 5" descr="cuped_sample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5352" r="-5352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Introducing ELAN April 29,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08B8-2FC3-7A47-B7FA-0FD586F5B389}" type="slidenum">
              <a:rPr lang="en-US"/>
              <a:pPr/>
              <a:t>25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50023" y="4550332"/>
            <a:ext cx="275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Scrolls and highlights 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each line of text as it plays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ooper Black"/>
                <a:cs typeface="Cooper Black"/>
              </a:rPr>
              <a:t>ELAN Overview</a:t>
            </a:r>
            <a:r>
              <a:rPr lang="en-US"/>
              <a:t/>
            </a:r>
            <a:br>
              <a:rPr lang="en-US"/>
            </a:br>
            <a:r>
              <a:rPr lang="en-US" sz="2222">
                <a:latin typeface="Courier New"/>
                <a:cs typeface="Courier New"/>
              </a:rPr>
              <a:t>http://</a:t>
            </a:r>
            <a:r>
              <a:rPr lang="en-US" sz="2222" b="1">
                <a:solidFill>
                  <a:srgbClr val="FF0000"/>
                </a:solidFill>
                <a:latin typeface="Courier New"/>
                <a:cs typeface="Courier New"/>
              </a:rPr>
              <a:t>www.lat-mpi.eu/tools/elan</a:t>
            </a:r>
            <a:r>
              <a:rPr lang="en-US" sz="2222">
                <a:latin typeface="Courier New"/>
                <a:cs typeface="Courier New"/>
              </a:rPr>
              <a:t>/elan-description</a:t>
            </a:r>
            <a:endParaRPr lang="en-US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8938448" cy="5058369"/>
          </a:xfrm>
        </p:spPr>
        <p:txBody>
          <a:bodyPr>
            <a:noAutofit/>
          </a:bodyPr>
          <a:lstStyle/>
          <a:p>
            <a:r>
              <a:rPr lang="en-US" sz="2000"/>
              <a:t>You can add an unlimited number of annotations to audio and/or video streams. </a:t>
            </a:r>
          </a:p>
          <a:p>
            <a:pPr lvl="1"/>
            <a:r>
              <a:rPr lang="en-US" sz="1600"/>
              <a:t>An annotation can be a sentence, word or gloss, a comment, translation or a description of any feature observed in the media. </a:t>
            </a:r>
          </a:p>
          <a:p>
            <a:pPr lvl="1"/>
            <a:r>
              <a:rPr lang="en-US" sz="1600"/>
              <a:t>Annotations can be created on multiple layers, called tiers. </a:t>
            </a:r>
          </a:p>
          <a:p>
            <a:pPr lvl="1"/>
            <a:r>
              <a:rPr lang="en-US" sz="1600"/>
              <a:t>Tiers can be hierarchically interconnected. </a:t>
            </a:r>
          </a:p>
          <a:p>
            <a:r>
              <a:rPr lang="en-US" sz="2000"/>
              <a:t> An annotation can either be time-aligned to the media or it can refer to other existing annotations. </a:t>
            </a:r>
          </a:p>
          <a:p>
            <a:r>
              <a:rPr lang="en-US" sz="2000"/>
              <a:t>The textual content of annotations is always in Unicode and the transcription is stored in an XML format.</a:t>
            </a:r>
          </a:p>
          <a:p>
            <a:r>
              <a:rPr lang="en-US" sz="2000"/>
              <a:t>ELAN provides several different views on the annotations, each view is connected and synchronized to the media playhead. </a:t>
            </a:r>
          </a:p>
          <a:p>
            <a:r>
              <a:rPr lang="en-US" sz="2000"/>
              <a:t>ELAN delegates media playback to an existing media framework, like Windows Media Player, QuickTime or JMF (Java Media Framework). As a result a wide variety of audio and video formats is supported and high performance media playback can be achieved. </a:t>
            </a:r>
          </a:p>
          <a:p>
            <a:r>
              <a:rPr lang="en-US" sz="2000"/>
              <a:t>ELAN is written in the Java programming language and the sources are available for non-commercial use. It runs on Windows, Mac OS X and Linux.</a:t>
            </a:r>
          </a:p>
          <a:p>
            <a:endParaRPr lang="en-US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08B8-2FC3-7A47-B7FA-0FD586F5B389}" type="slidenum">
              <a:rPr lang="en-US"/>
              <a:pPr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Introducing ELAN April 29,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A7FD3-92FF-4A48-A2CB-A481FE2EAF9C}" type="slidenum">
              <a:rPr lang="en-US"/>
              <a:pPr>
                <a:defRPr/>
              </a:pPr>
              <a:t>3</a:t>
            </a:fld>
            <a:endParaRPr lang="en-US"/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6453188" y="3595688"/>
            <a:ext cx="2768600" cy="3135312"/>
            <a:chOff x="6452849" y="3595173"/>
            <a:chExt cx="2768776" cy="3136116"/>
          </a:xfrm>
        </p:grpSpPr>
        <p:sp>
          <p:nvSpPr>
            <p:cNvPr id="9" name="Right Arrow 8"/>
            <p:cNvSpPr/>
            <p:nvPr/>
          </p:nvSpPr>
          <p:spPr>
            <a:xfrm>
              <a:off x="6452849" y="4066781"/>
              <a:ext cx="1505046" cy="110359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/>
                <a:t>Copy &amp; paste</a:t>
              </a:r>
            </a:p>
          </p:txBody>
        </p:sp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7774803" y="3595173"/>
              <a:ext cx="1446822" cy="3136116"/>
              <a:chOff x="7774803" y="3595173"/>
              <a:chExt cx="1446822" cy="3136116"/>
            </a:xfrm>
          </p:grpSpPr>
          <p:pic>
            <p:nvPicPr>
              <p:cNvPr id="55363" name="Picture 13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087940" y="4885861"/>
                <a:ext cx="745466" cy="7719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364" name="Picture 14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958034" y="4008697"/>
                <a:ext cx="918604" cy="698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5365" name="TextBox 28"/>
              <p:cNvSpPr txBox="1">
                <a:spLocks noChangeArrowheads="1"/>
              </p:cNvSpPr>
              <p:nvPr/>
            </p:nvSpPr>
            <p:spPr bwMode="auto">
              <a:xfrm>
                <a:off x="7857707" y="3595173"/>
                <a:ext cx="136391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var1.tkn</a:t>
                </a:r>
              </a:p>
            </p:txBody>
          </p:sp>
          <p:sp>
            <p:nvSpPr>
              <p:cNvPr id="55366" name="TextBox 29"/>
              <p:cNvSpPr txBox="1">
                <a:spLocks noChangeArrowheads="1"/>
              </p:cNvSpPr>
              <p:nvPr/>
            </p:nvSpPr>
            <p:spPr bwMode="auto">
              <a:xfrm>
                <a:off x="7774803" y="6361957"/>
                <a:ext cx="1303675" cy="36933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Courier New" charset="0"/>
                    <a:ea typeface="Courier New" charset="0"/>
                    <a:cs typeface="Courier New" charset="0"/>
                  </a:rPr>
                  <a:t>var1.res</a:t>
                </a:r>
              </a:p>
            </p:txBody>
          </p:sp>
          <p:sp>
            <p:nvSpPr>
              <p:cNvPr id="34" name="Down Arrow 33"/>
              <p:cNvSpPr/>
              <p:nvPr/>
            </p:nvSpPr>
            <p:spPr>
              <a:xfrm>
                <a:off x="8215086" y="5742023"/>
                <a:ext cx="430239" cy="555767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5" name="Group 68"/>
          <p:cNvGrpSpPr>
            <a:grpSpLocks/>
          </p:cNvGrpSpPr>
          <p:nvPr/>
        </p:nvGrpSpPr>
        <p:grpSpPr bwMode="auto">
          <a:xfrm>
            <a:off x="3371850" y="1246188"/>
            <a:ext cx="2855913" cy="563562"/>
            <a:chOff x="3372272" y="1245868"/>
            <a:chExt cx="2855143" cy="563840"/>
          </a:xfrm>
        </p:grpSpPr>
        <p:pic>
          <p:nvPicPr>
            <p:cNvPr id="55359" name="Picture 5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72272" y="1245868"/>
              <a:ext cx="406400" cy="40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60" name="Picture 5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21015" y="1403308"/>
              <a:ext cx="406400" cy="40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65"/>
          <p:cNvGrpSpPr>
            <a:grpSpLocks/>
          </p:cNvGrpSpPr>
          <p:nvPr/>
        </p:nvGrpSpPr>
        <p:grpSpPr bwMode="auto">
          <a:xfrm>
            <a:off x="206375" y="3343377"/>
            <a:ext cx="2992438" cy="3295548"/>
            <a:chOff x="206634" y="3343421"/>
            <a:chExt cx="2991907" cy="3295535"/>
          </a:xfrm>
        </p:grpSpPr>
        <p:pic>
          <p:nvPicPr>
            <p:cNvPr id="55345" name="Picture 6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02735" y="3910079"/>
              <a:ext cx="635773" cy="635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46" name="Picture 24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06634" y="3746471"/>
              <a:ext cx="621853" cy="406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50"/>
            <p:cNvGrpSpPr>
              <a:grpSpLocks/>
            </p:cNvGrpSpPr>
            <p:nvPr/>
          </p:nvGrpSpPr>
          <p:grpSpPr bwMode="auto">
            <a:xfrm>
              <a:off x="386870" y="3343421"/>
              <a:ext cx="2502473" cy="2530209"/>
              <a:chOff x="386870" y="3343421"/>
              <a:chExt cx="2502473" cy="2530209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866917" y="5516598"/>
                <a:ext cx="1533253" cy="357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37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37000"/>
                    </a:schemeClr>
                  </a:gs>
                </a:gsLst>
                <a:lin ang="16200000" scaled="0"/>
                <a:tileRect/>
              </a:gradFill>
              <a:effectLst>
                <a:outerShdw blurRad="50800" dist="38100" dir="2700000" algn="br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>
                    <a:solidFill>
                      <a:srgbClr val="FF6FCF"/>
                    </a:solidFill>
                  </a:rPr>
                  <a:t>Praat Textgrid</a:t>
                </a:r>
              </a:p>
            </p:txBody>
          </p:sp>
          <p:sp>
            <p:nvSpPr>
              <p:cNvPr id="4" name="Rounded Rectangle 3"/>
              <p:cNvSpPr/>
              <p:nvPr/>
            </p:nvSpPr>
            <p:spPr>
              <a:xfrm>
                <a:off x="866917" y="3392532"/>
                <a:ext cx="1533253" cy="354011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37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37000"/>
                    </a:schemeClr>
                  </a:gs>
                </a:gsLst>
                <a:lin ang="16200000" scaled="0"/>
                <a:tileRect/>
              </a:gradFill>
              <a:effectLst>
                <a:outerShdw blurRad="50800" dist="38100" dir="2700000" algn="br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/>
                  <a:t>Transcriber</a:t>
                </a: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866917" y="3746542"/>
                <a:ext cx="1533253" cy="357187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37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37000"/>
                    </a:schemeClr>
                  </a:gs>
                </a:gsLst>
                <a:lin ang="16200000" scaled="0"/>
                <a:tileRect/>
              </a:gradFill>
              <a:effectLst>
                <a:outerShdw blurRad="50800" dist="38100" dir="2700000" algn="br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/>
                  <a:t>Chat/CHILDES</a:t>
                </a: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866917" y="4100554"/>
                <a:ext cx="1533253" cy="357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37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37000"/>
                    </a:schemeClr>
                  </a:gs>
                </a:gsLst>
                <a:lin ang="16200000" scaled="0"/>
                <a:tileRect/>
              </a:gradFill>
              <a:effectLst>
                <a:outerShdw blurRad="50800" dist="38100" dir="2700000" algn="br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/>
                  <a:t>Shoebox</a:t>
                </a: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866917" y="4454565"/>
                <a:ext cx="1533253" cy="357187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37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37000"/>
                    </a:schemeClr>
                  </a:gs>
                </a:gsLst>
                <a:lin ang="16200000" scaled="0"/>
                <a:tileRect/>
              </a:gradFill>
              <a:effectLst>
                <a:outerShdw blurRad="50800" dist="38100" dir="2700000" algn="br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/>
                  <a:t>Toolbox</a:t>
                </a: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866917" y="4808576"/>
                <a:ext cx="1533253" cy="357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37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37000"/>
                    </a:schemeClr>
                  </a:gs>
                </a:gsLst>
                <a:lin ang="16200000" scaled="0"/>
                <a:tileRect/>
              </a:gradFill>
              <a:effectLst>
                <a:outerShdw blurRad="50800" dist="38100" dir="2700000" algn="br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/>
                  <a:t>FLEx</a:t>
                </a: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866917" y="5162587"/>
                <a:ext cx="1533253" cy="357187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37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37000"/>
                    </a:schemeClr>
                  </a:gs>
                </a:gsLst>
                <a:lin ang="16200000" scaled="0"/>
                <a:tileRect/>
              </a:gradFill>
              <a:effectLst>
                <a:outerShdw blurRad="50800" dist="38100" dir="2700000" algn="br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>
                    <a:solidFill>
                      <a:schemeClr val="accent4">
                        <a:lumMod val="75000"/>
                      </a:schemeClr>
                    </a:solidFill>
                  </a:rPr>
                  <a:t>Text files</a:t>
                </a:r>
              </a:p>
            </p:txBody>
          </p:sp>
          <p:pic>
            <p:nvPicPr>
              <p:cNvPr id="55356" name="Picture 23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400074" y="5450286"/>
                <a:ext cx="406400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357" name="Picture 25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400074" y="3343421"/>
                <a:ext cx="489269" cy="489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358" name="Picture 49"/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386870" y="5102012"/>
                <a:ext cx="501008" cy="501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5348" name="TextBox 53"/>
            <p:cNvSpPr txBox="1">
              <a:spLocks noChangeArrowheads="1"/>
            </p:cNvSpPr>
            <p:nvPr/>
          </p:nvSpPr>
          <p:spPr bwMode="auto">
            <a:xfrm>
              <a:off x="623532" y="5992625"/>
              <a:ext cx="257500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ourier New" charset="0"/>
                  <a:ea typeface="Courier New" charset="0"/>
                  <a:cs typeface="Courier New" charset="0"/>
                </a:rPr>
                <a:t>F1M23A.doc; F1M23A.txt</a:t>
              </a:r>
              <a:r>
                <a:rPr lang="en-US">
                  <a:latin typeface="Calibri" charset="0"/>
                  <a:ea typeface="Calibri" charset="0"/>
                  <a:cs typeface="Calibri" charset="0"/>
                </a:rPr>
                <a:t>, etc.</a:t>
              </a:r>
            </a:p>
          </p:txBody>
        </p:sp>
      </p:grpSp>
      <p:grpSp>
        <p:nvGrpSpPr>
          <p:cNvPr id="11" name="Group 66"/>
          <p:cNvGrpSpPr>
            <a:grpSpLocks/>
          </p:cNvGrpSpPr>
          <p:nvPr/>
        </p:nvGrpSpPr>
        <p:grpSpPr bwMode="auto">
          <a:xfrm>
            <a:off x="2493963" y="2843213"/>
            <a:ext cx="4425950" cy="2593975"/>
            <a:chOff x="2494031" y="2843342"/>
            <a:chExt cx="4425751" cy="2594044"/>
          </a:xfrm>
        </p:grpSpPr>
        <p:sp>
          <p:nvSpPr>
            <p:cNvPr id="55333" name="TextBox 9"/>
            <p:cNvSpPr txBox="1">
              <a:spLocks noChangeArrowheads="1"/>
            </p:cNvSpPr>
            <p:nvPr/>
          </p:nvSpPr>
          <p:spPr bwMode="auto">
            <a:xfrm>
              <a:off x="4618183" y="3444126"/>
              <a:ext cx="230159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Some other program</a:t>
              </a:r>
            </a:p>
          </p:txBody>
        </p:sp>
        <p:sp>
          <p:nvSpPr>
            <p:cNvPr id="55334" name="TextBox 32"/>
            <p:cNvSpPr txBox="1">
              <a:spLocks noChangeArrowheads="1"/>
            </p:cNvSpPr>
            <p:nvPr/>
          </p:nvSpPr>
          <p:spPr bwMode="auto">
            <a:xfrm>
              <a:off x="4383488" y="5068054"/>
              <a:ext cx="22648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ourier New" charset="0"/>
                  <a:ea typeface="Courier New" charset="0"/>
                  <a:cs typeface="Courier New" charset="0"/>
                </a:rPr>
                <a:t>F1M23A_var1.xls</a:t>
              </a:r>
            </a:p>
          </p:txBody>
        </p:sp>
        <p:pic>
          <p:nvPicPr>
            <p:cNvPr id="55335" name="Picture 44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633622" y="4287621"/>
              <a:ext cx="609600" cy="584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36" name="Picture 4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737252" y="4192486"/>
              <a:ext cx="774989" cy="774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Right Arrow 47"/>
            <p:cNvSpPr/>
            <p:nvPr/>
          </p:nvSpPr>
          <p:spPr>
            <a:xfrm rot="20351302">
              <a:off x="2857426" y="2843342"/>
              <a:ext cx="1934160" cy="668662"/>
            </a:xfrm>
            <a:prstGeom prst="rightArrow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/>
                <a:t>Import to ELAN</a:t>
              </a:r>
            </a:p>
          </p:txBody>
        </p:sp>
        <p:sp>
          <p:nvSpPr>
            <p:cNvPr id="55" name="Right Arrow 54"/>
            <p:cNvSpPr/>
            <p:nvPr/>
          </p:nvSpPr>
          <p:spPr>
            <a:xfrm rot="21127685">
              <a:off x="2494031" y="4553124"/>
              <a:ext cx="2171602" cy="48102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/>
                <a:t>Export / Copy &amp; Paste</a:t>
              </a:r>
            </a:p>
          </p:txBody>
        </p:sp>
      </p:grpSp>
      <p:sp>
        <p:nvSpPr>
          <p:cNvPr id="58" name="Rounded Rectangle 57"/>
          <p:cNvSpPr/>
          <p:nvPr/>
        </p:nvSpPr>
        <p:spPr>
          <a:xfrm>
            <a:off x="33338" y="0"/>
            <a:ext cx="1717675" cy="3524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RECORD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2400300" y="0"/>
            <a:ext cx="1717675" cy="3524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TRANSCRIBE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4768850" y="0"/>
            <a:ext cx="2033588" cy="3524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EXTRACT &amp; CODE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7264400" y="0"/>
            <a:ext cx="1717675" cy="3524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ANALYZE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112713" y="352425"/>
            <a:ext cx="3828957" cy="2898618"/>
            <a:chOff x="112713" y="352425"/>
            <a:chExt cx="3828957" cy="2898618"/>
          </a:xfrm>
        </p:grpSpPr>
        <p:sp>
          <p:nvSpPr>
            <p:cNvPr id="55317" name="TextBox 30"/>
            <p:cNvSpPr txBox="1">
              <a:spLocks noChangeArrowheads="1"/>
            </p:cNvSpPr>
            <p:nvPr/>
          </p:nvSpPr>
          <p:spPr bwMode="auto">
            <a:xfrm>
              <a:off x="2370575" y="1965357"/>
              <a:ext cx="1571095" cy="369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ourier New" charset="0"/>
                  <a:ea typeface="Courier New" charset="0"/>
                  <a:cs typeface="Courier New" charset="0"/>
                </a:rPr>
                <a:t>F1M23A.eaf</a:t>
              </a: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112713" y="352425"/>
              <a:ext cx="3665919" cy="2898618"/>
              <a:chOff x="112713" y="352425"/>
              <a:chExt cx="3665919" cy="2898618"/>
            </a:xfrm>
          </p:grpSpPr>
          <p:grpSp>
            <p:nvGrpSpPr>
              <p:cNvPr id="15" name="Group 35"/>
              <p:cNvGrpSpPr>
                <a:grpSpLocks/>
              </p:cNvGrpSpPr>
              <p:nvPr/>
            </p:nvGrpSpPr>
            <p:grpSpPr bwMode="auto">
              <a:xfrm>
                <a:off x="112713" y="352425"/>
                <a:ext cx="1571095" cy="2147375"/>
                <a:chOff x="112889" y="352932"/>
                <a:chExt cx="1571037" cy="2147332"/>
              </a:xfrm>
            </p:grpSpPr>
            <p:sp>
              <p:nvSpPr>
                <p:cNvPr id="55331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112889" y="2130932"/>
                  <a:ext cx="1571037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>
                      <a:latin typeface="Courier New" charset="0"/>
                      <a:ea typeface="Courier New" charset="0"/>
                      <a:cs typeface="Courier New" charset="0"/>
                    </a:rPr>
                    <a:t>F1M23A.wav</a:t>
                  </a:r>
                </a:p>
              </p:txBody>
            </p:sp>
            <p:pic>
              <p:nvPicPr>
                <p:cNvPr id="55332" name="Picture 26"/>
                <p:cNvPicPr>
                  <a:picLocks noChangeAspect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112889" y="352932"/>
                  <a:ext cx="1435100" cy="16129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6" name="Group 65"/>
              <p:cNvGrpSpPr/>
              <p:nvPr/>
            </p:nvGrpSpPr>
            <p:grpSpPr>
              <a:xfrm>
                <a:off x="623347" y="755248"/>
                <a:ext cx="3155285" cy="2495795"/>
                <a:chOff x="623347" y="755248"/>
                <a:chExt cx="3155285" cy="2495795"/>
              </a:xfrm>
            </p:grpSpPr>
            <p:sp>
              <p:nvSpPr>
                <p:cNvPr id="55341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623347" y="2881710"/>
                  <a:ext cx="2414370" cy="3693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/>
                    <a:t>Some other program</a:t>
                  </a:r>
                </a:p>
              </p:txBody>
            </p:sp>
            <p:pic>
              <p:nvPicPr>
                <p:cNvPr id="55311" name="Picture 6"/>
                <p:cNvPicPr>
                  <a:picLocks noChangeAspect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2720543" y="1046931"/>
                  <a:ext cx="609623" cy="647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5319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2799757" y="755248"/>
                  <a:ext cx="978875" cy="6463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>
                      <a:solidFill>
                        <a:srgbClr val="FF0000"/>
                      </a:solidFill>
                    </a:rPr>
                    <a:t>ELAN</a:t>
                  </a:r>
                </a:p>
                <a:p>
                  <a:endParaRPr lang="en-US"/>
                </a:p>
              </p:txBody>
            </p:sp>
            <p:grpSp>
              <p:nvGrpSpPr>
                <p:cNvPr id="65" name="Group 64"/>
                <p:cNvGrpSpPr/>
                <p:nvPr/>
              </p:nvGrpSpPr>
              <p:grpSpPr>
                <a:xfrm>
                  <a:off x="1622425" y="887867"/>
                  <a:ext cx="1098118" cy="1922008"/>
                  <a:chOff x="1622425" y="887867"/>
                  <a:chExt cx="1098118" cy="1922008"/>
                </a:xfrm>
              </p:grpSpPr>
              <p:sp>
                <p:nvSpPr>
                  <p:cNvPr id="40" name="Right Arrow 39"/>
                  <p:cNvSpPr/>
                  <p:nvPr/>
                </p:nvSpPr>
                <p:spPr bwMode="auto">
                  <a:xfrm rot="5151035">
                    <a:off x="812007" y="1823243"/>
                    <a:ext cx="1797050" cy="176213"/>
                  </a:xfrm>
                  <a:prstGeom prst="rightArrow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8" name="Right Arrow 37"/>
                  <p:cNvSpPr/>
                  <p:nvPr/>
                </p:nvSpPr>
                <p:spPr bwMode="auto">
                  <a:xfrm>
                    <a:off x="1683808" y="887867"/>
                    <a:ext cx="1036735" cy="150419"/>
                  </a:xfrm>
                  <a:prstGeom prst="rightArrow">
                    <a:avLst/>
                  </a:prstGeom>
                  <a:gradFill flip="none" rotWithShape="1">
                    <a:gsLst>
                      <a:gs pos="0">
                        <a:srgbClr val="FF0000"/>
                      </a:gs>
                      <a:gs pos="52000">
                        <a:schemeClr val="accent4">
                          <a:tint val="37000"/>
                          <a:satMod val="300000"/>
                        </a:schemeClr>
                      </a:gs>
                      <a:gs pos="100000">
                        <a:schemeClr val="accent4">
                          <a:lumMod val="60000"/>
                          <a:lumOff val="40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solidFill>
                      <a:schemeClr val="accent4">
                        <a:shade val="95000"/>
                        <a:satMod val="105000"/>
                      </a:schemeClr>
                    </a:solidFill>
                  </a:ln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</p:grpSp>
      </p:grpSp>
      <p:grpSp>
        <p:nvGrpSpPr>
          <p:cNvPr id="69" name="Group 68"/>
          <p:cNvGrpSpPr/>
          <p:nvPr/>
        </p:nvGrpSpPr>
        <p:grpSpPr>
          <a:xfrm>
            <a:off x="6993126" y="1435631"/>
            <a:ext cx="2151034" cy="2293407"/>
            <a:chOff x="6993126" y="1435631"/>
            <a:chExt cx="2151034" cy="2293407"/>
          </a:xfrm>
        </p:grpSpPr>
        <p:sp>
          <p:nvSpPr>
            <p:cNvPr id="12" name="Right Arrow 11"/>
            <p:cNvSpPr/>
            <p:nvPr/>
          </p:nvSpPr>
          <p:spPr bwMode="auto">
            <a:xfrm rot="3373115">
              <a:off x="6693557" y="2346458"/>
              <a:ext cx="1682149" cy="1083011"/>
            </a:xfrm>
            <a:prstGeom prst="rightArrow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/>
                <a:t>Export to .txt</a:t>
              </a:r>
            </a:p>
          </p:txBody>
        </p:sp>
        <p:sp>
          <p:nvSpPr>
            <p:cNvPr id="57" name="Right Arrow 56"/>
            <p:cNvSpPr/>
            <p:nvPr/>
          </p:nvSpPr>
          <p:spPr bwMode="auto">
            <a:xfrm>
              <a:off x="7070321" y="1435631"/>
              <a:ext cx="2073839" cy="1082993"/>
            </a:xfrm>
            <a:prstGeom prst="rightArrow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/>
                <a:t>Export to other programs</a:t>
              </a:r>
            </a:p>
          </p:txBody>
        </p:sp>
      </p:grpSp>
      <p:sp>
        <p:nvSpPr>
          <p:cNvPr id="55329" name="TextBox 61"/>
          <p:cNvSpPr txBox="1">
            <a:spLocks noChangeArrowheads="1"/>
          </p:cNvSpPr>
          <p:nvPr/>
        </p:nvSpPr>
        <p:spPr bwMode="auto">
          <a:xfrm>
            <a:off x="6694511" y="715114"/>
            <a:ext cx="2527277" cy="64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Concordance (as </a:t>
            </a:r>
            <a:r>
              <a:rPr lang="en-US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.txt</a:t>
            </a:r>
            <a:r>
              <a:rPr lang="en-US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r>
              <a:rPr lang="en-US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Basic frequency stats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3557588" y="715114"/>
            <a:ext cx="3362271" cy="2172849"/>
            <a:chOff x="3557588" y="715114"/>
            <a:chExt cx="3362271" cy="2172849"/>
          </a:xfrm>
        </p:grpSpPr>
        <p:sp>
          <p:nvSpPr>
            <p:cNvPr id="55309" name="TextBox 41"/>
            <p:cNvSpPr txBox="1">
              <a:spLocks noChangeArrowheads="1"/>
            </p:cNvSpPr>
            <p:nvPr/>
          </p:nvSpPr>
          <p:spPr bwMode="auto">
            <a:xfrm>
              <a:off x="5202189" y="715114"/>
              <a:ext cx="855478" cy="369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ELAN</a:t>
              </a:r>
            </a:p>
          </p:txBody>
        </p:sp>
        <p:pic>
          <p:nvPicPr>
            <p:cNvPr id="55316" name="Picture 27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177787" y="1204374"/>
              <a:ext cx="609623" cy="647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18" name="TextBox 31"/>
            <p:cNvSpPr txBox="1">
              <a:spLocks noChangeArrowheads="1"/>
            </p:cNvSpPr>
            <p:nvPr/>
          </p:nvSpPr>
          <p:spPr bwMode="auto">
            <a:xfrm>
              <a:off x="4654960" y="1945415"/>
              <a:ext cx="2264899" cy="369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ourier New" charset="0"/>
                  <a:ea typeface="Courier New" charset="0"/>
                  <a:cs typeface="Courier New" charset="0"/>
                </a:rPr>
                <a:t>F1M23A_var1.eaf</a:t>
              </a:r>
            </a:p>
          </p:txBody>
        </p:sp>
        <p:sp>
          <p:nvSpPr>
            <p:cNvPr id="55323" name="TextBox 42"/>
            <p:cNvSpPr txBox="1">
              <a:spLocks noChangeArrowheads="1"/>
            </p:cNvSpPr>
            <p:nvPr/>
          </p:nvSpPr>
          <p:spPr bwMode="auto">
            <a:xfrm>
              <a:off x="4654960" y="2232020"/>
              <a:ext cx="2264899" cy="369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ourier New" charset="0"/>
                  <a:ea typeface="Courier New" charset="0"/>
                  <a:cs typeface="Courier New" charset="0"/>
                </a:rPr>
                <a:t>F1M23A_var2.eaf</a:t>
              </a:r>
            </a:p>
          </p:txBody>
        </p:sp>
        <p:sp>
          <p:nvSpPr>
            <p:cNvPr id="55324" name="TextBox 43"/>
            <p:cNvSpPr txBox="1">
              <a:spLocks noChangeArrowheads="1"/>
            </p:cNvSpPr>
            <p:nvPr/>
          </p:nvSpPr>
          <p:spPr bwMode="auto">
            <a:xfrm>
              <a:off x="4654960" y="2518624"/>
              <a:ext cx="2264899" cy="369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ourier New" charset="0"/>
                  <a:ea typeface="Courier New" charset="0"/>
                  <a:cs typeface="Courier New" charset="0"/>
                </a:rPr>
                <a:t>F1M23A_var3.eaf</a:t>
              </a:r>
            </a:p>
          </p:txBody>
        </p:sp>
        <p:sp>
          <p:nvSpPr>
            <p:cNvPr id="49" name="Right Arrow 48"/>
            <p:cNvSpPr/>
            <p:nvPr/>
          </p:nvSpPr>
          <p:spPr bwMode="auto">
            <a:xfrm>
              <a:off x="3557588" y="824236"/>
              <a:ext cx="1479550" cy="155575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Right Arrow 63"/>
            <p:cNvSpPr/>
            <p:nvPr/>
          </p:nvSpPr>
          <p:spPr bwMode="auto">
            <a:xfrm>
              <a:off x="5873750" y="824236"/>
              <a:ext cx="795338" cy="15081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3" name="Footer Placeholder 6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Introducing ELAN April 29,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553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6973" y="1221230"/>
            <a:ext cx="5593977" cy="5355313"/>
          </a:xfrm>
          <a:prstGeom prst="rect">
            <a:avLst/>
          </a:prstGeom>
          <a:solidFill>
            <a:srgbClr val="C6D9F1"/>
          </a:solidFill>
        </p:spPr>
        <p:txBody>
          <a:bodyPr wrap="square" rtlCol="0">
            <a:spAutoFit/>
          </a:bodyPr>
          <a:lstStyle/>
          <a:p>
            <a:r>
              <a:rPr lang="en-US"/>
              <a:t>4.2.22. Exporting a document to Shoebox</a:t>
            </a:r>
          </a:p>
          <a:p>
            <a:r>
              <a:rPr lang="en-US"/>
              <a:t>4.2.23. Exporting a document to Toolbox (UTF-8)</a:t>
            </a:r>
          </a:p>
          <a:p>
            <a:r>
              <a:rPr lang="en-US"/>
              <a:t>4.2.24. Exporting a document as a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 tab-delimited</a:t>
            </a:r>
            <a:r>
              <a:rPr lang="en-US">
                <a:solidFill>
                  <a:schemeClr val="accent6"/>
                </a:solidFill>
              </a:rPr>
              <a:t> </a:t>
            </a:r>
            <a:r>
              <a:rPr lang="en-US">
                <a:solidFill>
                  <a:srgbClr val="E46C0A"/>
                </a:solidFill>
              </a:rPr>
              <a:t>text file</a:t>
            </a:r>
          </a:p>
          <a:p>
            <a:r>
              <a:rPr lang="en-US"/>
              <a:t>4.2.25. Exporting Tiger XML</a:t>
            </a:r>
          </a:p>
          <a:p>
            <a:r>
              <a:rPr lang="en-US"/>
              <a:t>4.2.26. Exporting CHAT files</a:t>
            </a:r>
          </a:p>
          <a:p>
            <a:r>
              <a:rPr lang="en-US"/>
              <a:t>4.2.27. Exporting 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traditional transcript files</a:t>
            </a:r>
          </a:p>
          <a:p>
            <a:r>
              <a:rPr lang="en-US"/>
              <a:t>4.2.28. Exporting a </a:t>
            </a:r>
            <a:r>
              <a:rPr lang="en-US">
                <a:solidFill>
                  <a:srgbClr val="FF6FCF"/>
                </a:solidFill>
              </a:rPr>
              <a:t>Praat TextGrid file</a:t>
            </a:r>
          </a:p>
          <a:p>
            <a:r>
              <a:rPr lang="en-US"/>
              <a:t>4.2.29. Exporting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 an alphabetical list of words</a:t>
            </a:r>
          </a:p>
          <a:p>
            <a:r>
              <a:rPr lang="en-US"/>
              <a:t>4.2.30. Exporting a part of a clip</a:t>
            </a:r>
          </a:p>
          <a:p>
            <a:r>
              <a:rPr lang="en-US"/>
              <a:t>4.2.31. Exporting a SMIL clip</a:t>
            </a:r>
          </a:p>
          <a:p>
            <a:r>
              <a:rPr lang="en-US"/>
              <a:t>4.2.32. Exporting to QuickTime Text</a:t>
            </a:r>
          </a:p>
          <a:p>
            <a:r>
              <a:rPr lang="en-US"/>
              <a:t>4.2.33. Exporting to Subtitle Text</a:t>
            </a:r>
          </a:p>
          <a:p>
            <a:r>
              <a:rPr lang="en-US"/>
              <a:t>4.2.34. Exporting ELAN’s document view</a:t>
            </a:r>
          </a:p>
          <a:p>
            <a:r>
              <a:rPr lang="en-US"/>
              <a:t>4.2.35. Exporting to </a:t>
            </a:r>
            <a:r>
              <a:rPr lang="en-US">
                <a:solidFill>
                  <a:srgbClr val="E46C0A"/>
                </a:solidFill>
              </a:rPr>
              <a:t>interlinear text</a:t>
            </a:r>
          </a:p>
          <a:p>
            <a:r>
              <a:rPr lang="en-US"/>
              <a:t>4.2.36. Exporting to HTML</a:t>
            </a:r>
          </a:p>
          <a:p>
            <a:r>
              <a:rPr lang="en-US"/>
              <a:t>4.2.37. Exporting to a Filmstrip Image</a:t>
            </a:r>
          </a:p>
          <a:p>
            <a:r>
              <a:rPr lang="en-US"/>
              <a:t>4.2.38. Exporting Multiple Files</a:t>
            </a:r>
          </a:p>
          <a:p>
            <a:r>
              <a:rPr lang="en-US"/>
              <a:t>4.2.39. </a:t>
            </a:r>
            <a:r>
              <a:rPr lang="en-US">
                <a:solidFill>
                  <a:srgbClr val="FF6FCF"/>
                </a:solidFill>
              </a:rPr>
              <a:t>Opening a wave file in Praat</a:t>
            </a:r>
          </a:p>
          <a:p>
            <a:r>
              <a:rPr lang="en-US"/>
              <a:t>4.2.40. </a:t>
            </a:r>
            <a:r>
              <a:rPr lang="en-US">
                <a:solidFill>
                  <a:srgbClr val="FF6FCF"/>
                </a:solidFill>
              </a:rPr>
              <a:t>Exporting a selection to a wave file with Praat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535119" y="125477"/>
            <a:ext cx="2073762" cy="1082971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Export to other programs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612" y="368236"/>
            <a:ext cx="609600" cy="647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681" y="5813587"/>
            <a:ext cx="406400" cy="4064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08B8-2FC3-7A47-B7FA-0FD586F5B389}" type="slidenum">
              <a:rPr lang="en-US"/>
              <a:pPr/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Introducing ELAN April 29, 2010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3148" y="5167256"/>
            <a:ext cx="184365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/>
              <a:t>(straight from the ELAN manual)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181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Calibri"/>
                <a:cs typeface="Calibri"/>
              </a:rPr>
              <a:t>Concordance (as </a:t>
            </a:r>
            <a:r>
              <a:rPr lang="en-US" sz="2800">
                <a:solidFill>
                  <a:srgbClr val="FF0000"/>
                </a:solidFill>
                <a:latin typeface="Courier New"/>
                <a:cs typeface="Courier New"/>
              </a:rPr>
              <a:t>.txt</a:t>
            </a:r>
            <a:r>
              <a:rPr lang="en-US" sz="2800">
                <a:solidFill>
                  <a:srgbClr val="FF0000"/>
                </a:solidFill>
                <a:latin typeface="Calibri"/>
                <a:cs typeface="Calibri"/>
              </a:rPr>
              <a:t>)	&amp;	Basic frequency stats</a:t>
            </a:r>
          </a:p>
        </p:txBody>
      </p:sp>
      <p:pic>
        <p:nvPicPr>
          <p:cNvPr id="5" name="Picture 4" descr="concordanc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64" y="739436"/>
            <a:ext cx="4356100" cy="3810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435" y="1303241"/>
            <a:ext cx="6782565" cy="546002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08B8-2FC3-7A47-B7FA-0FD586F5B389}" type="slidenum">
              <a:rPr lang="en-US"/>
              <a:pPr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Introducing ELAN April 29, 2010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92952" y="688226"/>
            <a:ext cx="3789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about words, durations, pauses, speakers, transcribers…</a:t>
            </a:r>
          </a:p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3880" y="5079810"/>
            <a:ext cx="219755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/>
              <a:t>View &gt; </a:t>
            </a:r>
          </a:p>
          <a:p>
            <a:r>
              <a:rPr lang="en-US"/>
              <a:t>Annotation Statistics</a:t>
            </a:r>
          </a:p>
          <a:p>
            <a:r>
              <a:rPr lang="en-US"/>
              <a:t>&amp; click on “Save”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4" y="739379"/>
            <a:ext cx="4354286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5776" y="31493"/>
            <a:ext cx="6433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Searching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59308" y="1700396"/>
            <a:ext cx="41351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6.1.1. Advanced searching: an example</a:t>
            </a:r>
          </a:p>
          <a:p>
            <a:endParaRPr lang="en-US" b="1"/>
          </a:p>
          <a:p>
            <a:r>
              <a:rPr lang="en-US"/>
              <a:t>Suppose we are investigating turn taking and we want to find all switches from speaker W to speaker K that don’t overlap, with gaps of at most 2 seconds. In order to find this, we fill in the search form as follows:…</a:t>
            </a:r>
          </a:p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09751" y="1039307"/>
            <a:ext cx="4284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CTRL + F is very powerful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08B8-2FC3-7A47-B7FA-0FD586F5B389}" type="slidenum">
              <a:rPr lang="en-US"/>
              <a:pPr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Introducing ELAN April 29, 2010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43148" y="5167256"/>
            <a:ext cx="184365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/>
              <a:t>(straight from the ELAN manual)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rching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341" y="1543049"/>
            <a:ext cx="6238514" cy="50486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1321" y="385436"/>
            <a:ext cx="6433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More on Searching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08B8-2FC3-7A47-B7FA-0FD586F5B389}" type="slidenum">
              <a:rPr lang="en-US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Introducing ELAN April 29, 2010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43148" y="5271161"/>
            <a:ext cx="184365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/>
              <a:t>(straight from the ELAN manual)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9417"/>
            <a:ext cx="8229600" cy="882473"/>
          </a:xfrm>
        </p:spPr>
        <p:txBody>
          <a:bodyPr/>
          <a:lstStyle/>
          <a:p>
            <a:r>
              <a:rPr lang="en-US">
                <a:latin typeface="Cooper Black"/>
                <a:cs typeface="Cooper Black"/>
              </a:rPr>
              <a:t>Getting going in ELAN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01891"/>
            <a:ext cx="8229600" cy="5354460"/>
          </a:xfrm>
        </p:spPr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/>
              <a:t>Start ELAN.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/>
              <a:t>Choose “</a:t>
            </a:r>
            <a:r>
              <a:rPr lang="en-US">
                <a:solidFill>
                  <a:srgbClr val="FF0000"/>
                </a:solidFill>
              </a:rPr>
              <a:t>New</a:t>
            </a:r>
            <a:r>
              <a:rPr lang="en-US"/>
              <a:t>” from the “</a:t>
            </a:r>
            <a:r>
              <a:rPr lang="en-US">
                <a:solidFill>
                  <a:srgbClr val="FF0000"/>
                </a:solidFill>
              </a:rPr>
              <a:t>File</a:t>
            </a:r>
            <a:r>
              <a:rPr lang="en-US"/>
              <a:t>” menu.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/>
              <a:t>Choose “</a:t>
            </a:r>
            <a:r>
              <a:rPr lang="en-US">
                <a:solidFill>
                  <a:srgbClr val="FF0000"/>
                </a:solidFill>
              </a:rPr>
              <a:t>AUTO BACKUP &gt; 1 minute</a:t>
            </a:r>
            <a:r>
              <a:rPr lang="en-US"/>
              <a:t>” from the </a:t>
            </a:r>
            <a:r>
              <a:rPr lang="en-US">
                <a:solidFill>
                  <a:srgbClr val="FF0000"/>
                </a:solidFill>
              </a:rPr>
              <a:t>File </a:t>
            </a:r>
            <a:r>
              <a:rPr lang="en-US"/>
              <a:t>menu.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>
                <a:solidFill>
                  <a:srgbClr val="FF0000"/>
                </a:solidFill>
              </a:rPr>
              <a:t>Edit&gt;Preferences&gt;Edit Preferences &gt; Editing &gt; </a:t>
            </a:r>
            <a:r>
              <a:rPr lang="en-US" u="dbl">
                <a:solidFill>
                  <a:srgbClr val="FF0000"/>
                </a:solidFill>
              </a:rPr>
              <a:t>√</a:t>
            </a:r>
            <a:r>
              <a:rPr lang="en-US">
                <a:solidFill>
                  <a:srgbClr val="FF0000"/>
                </a:solidFill>
              </a:rPr>
              <a:t> Enter key commits change in the inline box</a:t>
            </a:r>
            <a:r>
              <a:rPr lang="en-US"/>
              <a:t>. (This lets you save an annotation just by hitting Enter/Return before you leave the annotation box.)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/>
              <a:t>Immediately save your file. 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/>
              <a:t>In the </a:t>
            </a:r>
            <a:r>
              <a:rPr lang="en-US">
                <a:solidFill>
                  <a:srgbClr val="FF0000"/>
                </a:solidFill>
              </a:rPr>
              <a:t>Edit </a:t>
            </a:r>
            <a:r>
              <a:rPr lang="en-US"/>
              <a:t>menu, choose “</a:t>
            </a:r>
            <a:r>
              <a:rPr lang="en-US">
                <a:solidFill>
                  <a:srgbClr val="FF0000"/>
                </a:solidFill>
              </a:rPr>
              <a:t>Linked files</a:t>
            </a:r>
            <a:r>
              <a:rPr lang="en-US"/>
              <a:t>.”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/>
              <a:t>Select the .</a:t>
            </a:r>
            <a:r>
              <a:rPr lang="en-US">
                <a:latin typeface="Courier New"/>
                <a:cs typeface="Courier New"/>
              </a:rPr>
              <a:t>wav </a:t>
            </a:r>
            <a:r>
              <a:rPr lang="en-US"/>
              <a:t>file for this speaker. You should now see a soundwave in the center of the .</a:t>
            </a:r>
            <a:r>
              <a:rPr lang="en-US">
                <a:latin typeface="Courier New"/>
                <a:cs typeface="Courier New"/>
              </a:rPr>
              <a:t>eaf </a:t>
            </a:r>
            <a:r>
              <a:rPr lang="en-US"/>
              <a:t>window.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/>
              <a:t>If you don’t, </a:t>
            </a:r>
            <a:r>
              <a:rPr lang="en-US">
                <a:solidFill>
                  <a:srgbClr val="FF0000"/>
                </a:solidFill>
              </a:rPr>
              <a:t>Command-Click </a:t>
            </a:r>
            <a:r>
              <a:rPr lang="en-US"/>
              <a:t>(</a:t>
            </a:r>
            <a:r>
              <a:rPr lang="en-US">
                <a:sym typeface="Wingdings"/>
              </a:rPr>
              <a:t></a:t>
            </a:r>
            <a:r>
              <a:rPr lang="en-US"/>
              <a:t>+Mouse click) on the place where </a:t>
            </a:r>
            <a:r>
              <a:rPr lang="en-US">
                <a:solidFill>
                  <a:srgbClr val="FF0000"/>
                </a:solidFill>
              </a:rPr>
              <a:t>the soundwave </a:t>
            </a:r>
            <a:r>
              <a:rPr lang="en-US"/>
              <a:t>should be (it will be showing as a flat horizontal line) and then choose a number to magnify/Vertical Zoom in by.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/>
              <a:t>If it is still too quiet to hear quickly, use the “Amplify” function to edit the .</a:t>
            </a:r>
            <a:r>
              <a:rPr lang="en-US">
                <a:latin typeface="Courier New"/>
                <a:cs typeface="Courier New"/>
              </a:rPr>
              <a:t>wav </a:t>
            </a:r>
            <a:r>
              <a:rPr lang="en-US"/>
              <a:t>in Audacity.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/>
              <a:t>Test volume. ( menu &gt; System Preferences &gt; Sound &gt; Output or the </a:t>
            </a:r>
            <a:r>
              <a:rPr lang="en-US">
                <a:sym typeface="Webdings"/>
              </a:rPr>
              <a:t></a:t>
            </a:r>
            <a:r>
              <a:rPr lang="en-US"/>
              <a:t> icon on the upper right of your monitor.)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Introducing ELAN April 29, 2010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08B8-2FC3-7A47-B7FA-0FD586F5B389}" type="slidenum">
              <a:rPr lang="en-US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5600" y="379416"/>
            <a:ext cx="1168400" cy="156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528"/>
            <a:ext cx="8229600" cy="75547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ooper Black"/>
                <a:cs typeface="Cooper Black"/>
              </a:rPr>
              <a:t>Transcribing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6668"/>
            <a:ext cx="8229600" cy="5096052"/>
          </a:xfrm>
        </p:spPr>
        <p:txBody>
          <a:bodyPr>
            <a:noAutofit/>
          </a:bodyPr>
          <a:lstStyle/>
          <a:p>
            <a:pPr lvl="0"/>
            <a:r>
              <a:rPr lang="en-US" sz="2400" b="1">
                <a:solidFill>
                  <a:srgbClr val="FF0000"/>
                </a:solidFill>
              </a:rPr>
              <a:t>Tier &gt; Add New Tier</a:t>
            </a:r>
          </a:p>
          <a:p>
            <a:pPr lvl="0"/>
            <a:r>
              <a:rPr lang="en-US" sz="2400"/>
              <a:t>Create separate tiers in ELAN for each person who speaks in the .</a:t>
            </a:r>
            <a:r>
              <a:rPr lang="en-US" sz="2400">
                <a:latin typeface="Courier New"/>
                <a:cs typeface="Courier New"/>
              </a:rPr>
              <a:t>wav</a:t>
            </a:r>
            <a:r>
              <a:rPr lang="en-US" sz="2400"/>
              <a:t>. You can add more tiers at any point. Name the tiers, for example: </a:t>
            </a:r>
          </a:p>
          <a:p>
            <a:pPr lvl="1">
              <a:tabLst>
                <a:tab pos="5489575" algn="l"/>
              </a:tabLst>
            </a:pPr>
            <a:r>
              <a:rPr lang="en-US" sz="1800"/>
              <a:t>Interviewer	</a:t>
            </a:r>
            <a:r>
              <a:rPr lang="en-US" sz="1800">
                <a:solidFill>
                  <a:srgbClr val="E46C0A"/>
                </a:solidFill>
              </a:rPr>
              <a:t>NN</a:t>
            </a:r>
          </a:p>
          <a:p>
            <a:pPr lvl="1">
              <a:tabLst>
                <a:tab pos="5489575" algn="l"/>
              </a:tabLst>
            </a:pPr>
            <a:r>
              <a:rPr lang="en-US" sz="1800"/>
              <a:t>Main Speaker	</a:t>
            </a:r>
            <a:r>
              <a:rPr lang="en-US" sz="1800">
                <a:solidFill>
                  <a:schemeClr val="tx2"/>
                </a:solidFill>
              </a:rPr>
              <a:t>F1F58A </a:t>
            </a:r>
            <a:r>
              <a:rPr lang="en-US" sz="1800"/>
              <a:t>(a speaker code)</a:t>
            </a:r>
          </a:p>
          <a:p>
            <a:pPr lvl="1">
              <a:tabLst>
                <a:tab pos="5489575" algn="l"/>
              </a:tabLst>
            </a:pPr>
            <a:r>
              <a:rPr lang="en-US" sz="1800"/>
              <a:t>Speaker’s husband who shows up in the middle	</a:t>
            </a:r>
            <a:r>
              <a:rPr lang="en-US" sz="1800">
                <a:solidFill>
                  <a:srgbClr val="008000"/>
                </a:solidFill>
              </a:rPr>
              <a:t>F1M60A</a:t>
            </a:r>
          </a:p>
          <a:p>
            <a:pPr lvl="0"/>
            <a:r>
              <a:rPr lang="en-US" sz="2400"/>
              <a:t>Highlight a portion of the .</a:t>
            </a:r>
            <a:r>
              <a:rPr lang="en-US" sz="2400">
                <a:latin typeface="Courier New"/>
                <a:cs typeface="Courier New"/>
              </a:rPr>
              <a:t>wav</a:t>
            </a:r>
            <a:r>
              <a:rPr lang="en-US" sz="2400"/>
              <a:t>. Click in the appropriate tier to create an Annotation field in which to transcribe that segment.</a:t>
            </a:r>
          </a:p>
          <a:p>
            <a:r>
              <a:rPr lang="en-US" sz="2400"/>
              <a:t>Or first break up the recording into Annotation segments, such as sentences. </a:t>
            </a:r>
          </a:p>
          <a:p>
            <a:pPr lvl="1"/>
            <a:r>
              <a:rPr lang="en-US" sz="1800"/>
              <a:t>Use “</a:t>
            </a:r>
            <a:r>
              <a:rPr lang="en-US" sz="1800">
                <a:solidFill>
                  <a:srgbClr val="FF0000"/>
                </a:solidFill>
              </a:rPr>
              <a:t>Segmentation</a:t>
            </a:r>
            <a:r>
              <a:rPr lang="en-US" sz="1800"/>
              <a:t>…” from the </a:t>
            </a:r>
            <a:r>
              <a:rPr lang="en-US" sz="1800">
                <a:solidFill>
                  <a:srgbClr val="FF0000"/>
                </a:solidFill>
              </a:rPr>
              <a:t>Tier </a:t>
            </a:r>
            <a:r>
              <a:rPr lang="en-US" sz="1800"/>
              <a:t>menu to do this “on the fly.”</a:t>
            </a:r>
          </a:p>
          <a:p>
            <a:pPr lvl="1"/>
            <a:r>
              <a:rPr lang="en-US" sz="1800"/>
              <a:t>Segment lengths can be modified later, so don't worry about it a lot.</a:t>
            </a:r>
          </a:p>
          <a:p>
            <a:pPr lvl="0"/>
            <a:r>
              <a:rPr lang="en-US" sz="2400"/>
              <a:t>Transcribe the segment in that field and click Return.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Introducing ELAN April 29,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08B8-2FC3-7A47-B7FA-0FD586F5B389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2765</Words>
  <Application>Microsoft Macintosh PowerPoint</Application>
  <PresentationFormat>On-screen Show (4:3)</PresentationFormat>
  <Paragraphs>420</Paragraphs>
  <Slides>26</Slides>
  <Notes>8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Theme</vt:lpstr>
      <vt:lpstr>!OLE_LINK1</vt:lpstr>
      <vt:lpstr>!OLE_LINK1</vt:lpstr>
      <vt:lpstr>Introducing ELAN for Sociolinguistics </vt:lpstr>
      <vt:lpstr>HLVC Languages</vt:lpstr>
      <vt:lpstr>Slide 3</vt:lpstr>
      <vt:lpstr>Slide 4</vt:lpstr>
      <vt:lpstr>Slide 5</vt:lpstr>
      <vt:lpstr>Slide 6</vt:lpstr>
      <vt:lpstr>Slide 7</vt:lpstr>
      <vt:lpstr>Getting going in ELAN</vt:lpstr>
      <vt:lpstr>Transcribing</vt:lpstr>
      <vt:lpstr>Navigating around in ELAN</vt:lpstr>
      <vt:lpstr>Time-aligned Transcription</vt:lpstr>
      <vt:lpstr>What ELAN can look like</vt:lpstr>
      <vt:lpstr>Top window with “Text” selected</vt:lpstr>
      <vt:lpstr>Coding &amp; Extracting </vt:lpstr>
      <vt:lpstr>One tier for each variable</vt:lpstr>
      <vt:lpstr>Making daughter tiers</vt:lpstr>
      <vt:lpstr>Templates to save time</vt:lpstr>
      <vt:lpstr>Export the data for  Goldvarb/Rbrul analysis</vt:lpstr>
      <vt:lpstr>Export settings</vt:lpstr>
      <vt:lpstr>(Almost) Ready for ’varbing</vt:lpstr>
      <vt:lpstr>(Unsorted) coding file</vt:lpstr>
      <vt:lpstr>(Sorted) Coding File</vt:lpstr>
      <vt:lpstr>Goldvarbify it in Excel</vt:lpstr>
      <vt:lpstr>Create spiffy WWW examples</vt:lpstr>
      <vt:lpstr>CuPED turns an .eaf into .html</vt:lpstr>
      <vt:lpstr>ELAN Overview http://www.lat-mpi.eu/tools/elan/elan-description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Naomi Nagy</dc:creator>
  <cp:lastModifiedBy>Naomi Nagy</cp:lastModifiedBy>
  <cp:revision>36</cp:revision>
  <cp:lastPrinted>2010-04-15T17:04:15Z</cp:lastPrinted>
  <dcterms:created xsi:type="dcterms:W3CDTF">2010-04-29T00:46:53Z</dcterms:created>
  <dcterms:modified xsi:type="dcterms:W3CDTF">2010-04-29T00:54:59Z</dcterms:modified>
</cp:coreProperties>
</file>